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10.jpeg" ContentType="image/jpeg"/>
  <Override PartName="/ppt/media/image11.jpe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6E6E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ada.liacs.nl/members/#Holger" TargetMode="External"/><Relationship Id="rId4" Type="http://schemas.openxmlformats.org/officeDocument/2006/relationships/hyperlink" Target="https://liacs.leidenuniv.nl/" TargetMode="Externa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fatorar código, melhorar testes de unidade, excluir código morto, </a:t>
            </a:r>
          </a:p>
          <a:p>
            <a:pPr>
              <a:defRPr i="1"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reduzir dependências, ajuste APIs e melhorar a documentação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MapReduce</a:t>
            </a:r>
            <a:r>
              <a:rPr b="0"/>
              <a:t> é um modelo de programação que processa grandes volumes de dados de modo paralelo e distribuído. </a:t>
            </a:r>
            <a:endParaRPr b="0"/>
          </a:p>
          <a:p>
            <a:pPr>
              <a:defRPr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Ele é útil para jobs grandes e de longa duração que não podem ser processados dentro do escopo de uma única solicitação, por exemplo:</a:t>
            </a:r>
          </a:p>
          <a:p>
            <a:pPr>
              <a:buSzPct val="100000"/>
              <a:buFont typeface="Arial"/>
              <a:buChar char="•"/>
              <a:defRPr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analisar registros de aplicativos;</a:t>
            </a:r>
          </a:p>
          <a:p>
            <a:pPr>
              <a:buSzPct val="100000"/>
              <a:buFont typeface="Arial"/>
              <a:buChar char="•"/>
              <a:defRPr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agregar dados relacionados de fontes externas;</a:t>
            </a:r>
          </a:p>
          <a:p>
            <a:pPr>
              <a:buSzPct val="100000"/>
              <a:buFont typeface="Arial"/>
              <a:buChar char="•"/>
              <a:defRPr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transformar dados de um formato para outro;</a:t>
            </a:r>
          </a:p>
          <a:p>
            <a:pPr>
              <a:buSzPct val="100000"/>
              <a:buFont typeface="Arial"/>
              <a:buChar char="•"/>
              <a:defRPr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exportar dados para análise externa.</a:t>
            </a:r>
          </a:p>
          <a:p>
            <a:pPr>
              <a:defRPr sz="2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Não é nada formente provado </a:t>
            </a:r>
            <a:r>
              <a: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rPr>
              <a:t>mas pode servir como indicadores subjetivos.</a:t>
            </a:r>
            <a:endParaRPr>
              <a:latin typeface="Segoe UI Web (West European)"/>
              <a:ea typeface="Segoe UI Web (West European)"/>
              <a:cs typeface="Segoe UI Web (West European)"/>
              <a:sym typeface="Segoe UI Web (West European)"/>
            </a:endParaRPr>
          </a:p>
          <a:p>
            <a:pPr/>
          </a:p>
          <a:p>
            <a:pPr/>
          </a:p>
          <a:p>
            <a:pPr/>
            <a:r>
              <a:t>1) Muitas informações usadas e produzidas por um sistema de ML tem o formato de um float ou um inteiro. </a:t>
            </a:r>
          </a:p>
          <a:p>
            <a:pPr/>
          </a:p>
          <a:p>
            <a:pPr>
              <a:defRPr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2) O uso de várias linguagens muitas vezes aumenta o custo dos testes eficazes e </a:t>
            </a:r>
          </a:p>
          <a:p>
            <a:pPr>
              <a:defRPr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pode aumentar a transferência de propriedade para outros indivíduos.</a:t>
            </a:r>
          </a:p>
          <a:p>
            <a:pPr/>
          </a:p>
          <a:p>
            <a:pPr>
              <a:defRPr sz="18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3) Prototipar e uma boa prática o problema e que manter um ambiente de prototipagem tem seu custo </a:t>
            </a:r>
          </a:p>
          <a:p>
            <a:pPr>
              <a:defRPr sz="18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e o maior problema e quando esse protótipo vai parar na produção.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Abordam as configurações de dos sistemas ML</a:t>
            </a: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 que é.</a:t>
            </a: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Recursos são usados;</a:t>
            </a: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Como os dados são selecionados; </a:t>
            </a: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Configurações de aprendizagem específicas de algoritmos.</a:t>
            </a: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Potenciais métodos de pré ou pós-processamento, verificação.</a:t>
            </a: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 que traz de ruim. </a:t>
            </a:r>
            <a:endParaRPr>
              <a:latin typeface="NimbusRomNo9L-Medi"/>
              <a:ea typeface="NimbusRomNo9L-Medi"/>
              <a:cs typeface="NimbusRomNo9L-Medi"/>
              <a:sym typeface="NimbusRomNo9L-Medi"/>
            </a:endParaRP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Em sistemas maduros esses arquivos de configuração podem superar o total de linhas de código.</a:t>
            </a: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E cada linha de configuração 	tem um grande potencial para erros.</a:t>
            </a: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 como mitigar.</a:t>
            </a:r>
            <a:endParaRPr>
              <a:latin typeface="NimbusRomNo9L-Medi"/>
              <a:ea typeface="NimbusRomNo9L-Medi"/>
              <a:cs typeface="NimbusRomNo9L-Medi"/>
              <a:sym typeface="NimbusRomNo9L-Medi"/>
            </a:endParaRP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Engenheiros ou pesquisadores que não derem muita atenção vão sofrer no futuro.</a:t>
            </a: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 valor inicial de decisão é preciso ser definido: verdadeiro ou falso, marcar um e-mail como spam ou não spam, para mostrar ou não mostrar um determinado anúncio.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Uma abordagem clássica no aprendizado de máquina é escolher um limiar a partir de um conjunto de limiares possíveis,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a fim de obter boas trocas em determinadas métricas, como precisão e recall. </a:t>
            </a: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No entanto, esses limites são muitas vezes definidos manualmente.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Assim, se um modelo se atualizar sobre novos dados, o antigo limiar manualmente definido pode ser inválido.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 que traz de ruim.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Atualizando manualmente muitos limites em muitos modelos é demorado e frágil.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Mitigar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Os limiares são aprendidos  através de uma avaliação simples sobre os dados de validação de Heldout.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Viés de previsão </a:t>
            </a:r>
            <a:endParaRPr>
              <a:latin typeface="Segoe UI Web (West European)"/>
              <a:ea typeface="Segoe UI Web (West European)"/>
              <a:cs typeface="Segoe UI Web (West European)"/>
              <a:sym typeface="Segoe UI Web (West European)"/>
            </a:endParaR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Teste unitário de componentes individuais e testes de ponta a ponta de execução sistemas são valiosos,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mas em face de um mundo em mudança tais testes não são suficientes para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fornecer evidência de que um sistema está funcionando como pretendido.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/>
            </a:pPr>
            <a:r>
              <a:t>Limites de ação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Em sistemas que são usados para tomar ações no mundo real, como licitações em itens ou marcando mensagens como spam,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pode ser útil para definir e impor limites de ação como uma verificação de sanidade.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Produtores de Up-strem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 sistema de ML fornece dados a partir de informações que são fornecidas a ele.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Então o controle dessas informações é recomendado.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Como as alterações externas ocorrem em tempo real,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a resposta também deve ocorrer em tempo real.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Confiando sobre a intervenção humana em resposta a páginas de alerta é uma estratégia,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mas pode ser frágil para questões sensíveis ao tempo.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** Criar sistemas que permitam uma resposta automatizada sem intervenção humana direta muitas vezes vale a pena o investimento.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1) Verificações sanidade básica são úteis, como testes mais sofisticados que monitoram mudanças nas distribuições de entrada.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2) tarefa dificultada por algoritmos randomizados, não determinismo inerente à aprendizagem paralela, dependência de condições iniciais e interações com o mundo externo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3) Quanto menos atividades manuais melhor em virtude do todos os procedimentos complexo em torno de ML.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Desenvolvimento de ferramentas para ajudar na recuperação de incidentes de produção também é crítico.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4) Em nossa experiência, é mais provável que isso ocorra dentro de equipes heterogêneas com pontos fortes tanto na pesquisa quanto na engenharia de ML.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 startAt="1"/>
            </a:pPr>
            <a:r>
              <a:t>Requerimento de modelo: Designer decidem quais features são viáveis para serem implementadas no modelo de machine learning, e quais podem ser uteis para um existente produto ou para um novo.</a:t>
            </a:r>
          </a:p>
          <a:p>
            <a:pPr marL="228600" indent="-228600">
              <a:buSzPct val="100000"/>
              <a:buAutoNum type="arabicPeriod" startAt="1"/>
            </a:pPr>
            <a:r>
              <a:t>Coleta da dados: os times começas a integrar os datasets disponíveis, ou coletar novos datasets. -&gt; Treinar um modelo parcial com um dataset genérico disponível</a:t>
            </a:r>
          </a:p>
          <a:p>
            <a:pPr marL="228600" indent="-228600">
              <a:buSzPct val="100000"/>
              <a:buAutoNum type="arabicPeriod" startAt="1"/>
            </a:pPr>
            <a:r>
              <a:t>Limpeza de dados: Envolve retirar ruídos </a:t>
            </a:r>
          </a:p>
          <a:p>
            <a:pPr marL="228600" indent="-228600">
              <a:buSzPct val="100000"/>
              <a:buAutoNum type="arabicPeriod" startAt="1"/>
            </a:pPr>
            <a:r>
              <a:t>Data labeling: aprendizagem supervisionada precisa a caracterização dos dados; recompensa para ajudar os pesos</a:t>
            </a:r>
          </a:p>
          <a:p>
            <a:pPr marL="228600" indent="-228600">
              <a:buSzPct val="100000"/>
              <a:buAutoNum type="arabicPeriod" startAt="1"/>
            </a:pPr>
            <a:r>
              <a:t>Engenharia de feature: todas as atividades performadas para a extração e seleção das features para os modelos de machine learning. </a:t>
            </a:r>
          </a:p>
          <a:p>
            <a:pPr marL="228600" indent="-228600">
              <a:buSzPct val="100000"/>
              <a:buAutoNum type="arabicPeriod" startAt="1"/>
            </a:pPr>
            <a:r>
              <a:t>Model training: O modelo é treinado pelo dados de treinamento</a:t>
            </a:r>
          </a:p>
          <a:p>
            <a:pPr marL="228600" indent="-228600">
              <a:buSzPct val="100000"/>
              <a:buAutoNum type="arabicPeriod" startAt="1"/>
            </a:pPr>
            <a:r>
              <a:t>Avaliação do modelo: O modelo é testado</a:t>
            </a:r>
          </a:p>
          <a:p>
            <a:pPr marL="228600" indent="-228600">
              <a:buSzPct val="100000"/>
              <a:buAutoNum type="arabicPeriod" startAt="1"/>
            </a:pPr>
            <a:r>
              <a:t>Deployment: </a:t>
            </a:r>
          </a:p>
          <a:p>
            <a:pPr marL="228600" indent="-228600">
              <a:buSzPct val="100000"/>
              <a:buAutoNum type="arabicPeriod" startAt="1"/>
            </a:pPr>
            <a:r>
              <a:t>Monitoramente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Shape 3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Capability Maturity Model (CMM)</a:t>
            </a:r>
          </a:p>
          <a:p>
            <a:pPr/>
            <a:r>
              <a:t>Inicial</a:t>
            </a:r>
          </a:p>
          <a:p>
            <a:pPr/>
            <a:r>
              <a:t>Repetível</a:t>
            </a:r>
          </a:p>
          <a:p>
            <a:pPr/>
            <a:r>
              <a:t>Definido</a:t>
            </a:r>
          </a:p>
          <a:p>
            <a:pPr/>
            <a:r>
              <a:t>Capacitado</a:t>
            </a:r>
          </a:p>
          <a:p>
            <a:pPr/>
          </a:p>
          <a:p>
            <a:pPr/>
            <a:r>
              <a:t>Entrevista Inicial – tópicos relevantes: líderes de times com expertise em ML e AI e pessoas conduzindo treinamento nestes temas – 14 engenheiros seniors em cargo de liderança</a:t>
            </a:r>
          </a:p>
          <a:p>
            <a:pPr/>
            <a:r>
              <a:t>Grande escala – sobre os tópicos identificados: foram levantados questionários focado em desafios e melhores práticas </a:t>
            </a:r>
          </a:p>
          <a:p>
            <a:pPr/>
            <a:r>
              <a:t>4195 – 551 (13,6%)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Propaganda, consumo dos clientes, reconhecimento de voz e imagem, conselhos em apresentações, processamento de palavras, melhora de jogabilidade</a:t>
            </a:r>
          </a:p>
          <a:p>
            <a:pPr/>
            <a:r>
              <a:t>Infraestrutura: reporte de incidentes, causas de bugs, fraudes fiscais e medidas de segurança.</a:t>
            </a:r>
          </a:p>
          <a:p>
            <a:pPr/>
          </a:p>
          <a:p>
            <a:pPr/>
            <a:r>
              <a:t>Classificação, clusterização, programação dinâmica, processamento de linguagem natural, reconhecimento de entidades, analises de sentimento, etc</a:t>
            </a:r>
          </a:p>
          <a:p>
            <a:pPr/>
          </a:p>
          <a:p>
            <a:pPr/>
            <a:r>
              <a:t>Microsoft pode verificar que a integração de componentes de ML estava ocorrendo em toda compania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Foram levantados Desafios essenciais para construção de aplicações de ML em larga escala</a:t>
            </a:r>
          </a:p>
          <a:p>
            <a:pPr/>
            <a:r>
              <a:t>E com isso, como aborda-los através de melhores práticas</a:t>
            </a:r>
          </a:p>
          <a:p>
            <a:pPr/>
          </a:p>
          <a:p>
            <a:pPr marL="228600" indent="-228600">
              <a:buSzPct val="100000"/>
              <a:buAutoNum type="arabicPeriod" startAt="1"/>
            </a:pPr>
            <a:r>
              <a:t>Foi notado que experiência nos estágios do workflow é importante para automação dos processos de ML</a:t>
            </a:r>
          </a:p>
          <a:p>
            <a:pPr lvl="1" marL="685800" indent="-228600">
              <a:buSzPct val="100000"/>
              <a:buAutoNum type="arabicPeriod" startAt="1"/>
            </a:pPr>
            <a:r>
              <a:t>Pode ser desafiador se comparado com SE tradicional, já que a incerteza inerente de projetos de aprendizado por dados, e grande dependência entre componentes causado por hidden feedbacks loops, podem causar mudanças nos estágios bem compreendidos</a:t>
            </a:r>
          </a:p>
          <a:p>
            <a:pPr marL="228600" indent="-228600">
              <a:buSzPct val="100000"/>
              <a:buAutoNum type="arabicPeriod" startAt="1"/>
            </a:pPr>
            <a:r>
              <a:t>Pipelines especializadas, automatizadas, que auxiliam na fase de treinamento, deployment e integração modelo com produto</a:t>
            </a:r>
          </a:p>
          <a:p>
            <a:pPr lvl="1" marL="685800" indent="-228600">
              <a:buSzPct val="100000"/>
              <a:buAutoNum type="arabicPeriod" startAt="1"/>
            </a:pPr>
            <a:r>
              <a:t>Troca de mensagem continuas, possibilita permutações do AI e teste de diversos hiper parâmetros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Fatores de Risco que contribuem para o aumento da Dívida Técnica.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Não somente isso mais ter dados, acessíveis, acurados, novos, etc. também ajuda na velocidade da experimentação de modelos</a:t>
            </a:r>
          </a:p>
          <a:p>
            <a:pPr/>
          </a:p>
          <a:p>
            <a:pPr/>
            <a:r>
              <a:t>Cada modelo tem uma tag que explica com que dados ele foi treinado E qual é a versão do modelo</a:t>
            </a:r>
          </a:p>
          <a:p>
            <a:pPr/>
            <a:r>
              <a:t>Cada dataset tem uma tag que informa da onde ele foi originado e qual versão do código foi utilizado para extrai-lo</a:t>
            </a:r>
          </a:p>
          <a:p>
            <a:pPr/>
          </a:p>
          <a:p>
            <a:pPr/>
            <a:r>
              <a:t>Mapeamento do dadaset para o deployment – facilitando a usabilidade e compartilhamento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 tem que trabalhar juntamente com especialistas de ciência de dados</a:t>
            </a:r>
          </a:p>
          <a:p>
            <a:pPr/>
          </a:p>
          <a:p>
            <a:pPr/>
            <a:r>
              <a:t>Conferencias semestrais sobre ML e data sciences</a:t>
            </a:r>
          </a:p>
          <a:p>
            <a:pPr/>
            <a:r>
              <a:t>Fórum aberto semanal sobre ML e DL</a:t>
            </a:r>
          </a:p>
          <a:p>
            <a:pPr/>
            <a:r>
              <a:t>E-mail comunicando fórum online com milhares de colaboradores para questões de AI e ML</a:t>
            </a:r>
          </a:p>
          <a:p>
            <a:p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Sistemas que utilizam diversos modelos, aplicam modularização, em camadas e em uma arquitetura de tíer para simplificar análises de erros e manutenibilidade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Foram divididos em Baixo, médio e alto</a:t>
            </a:r>
          </a:p>
          <a:p>
            <a:pPr/>
            <a:r>
              <a:t>Divididos homogeneamente pelo número de anos de experiência na área</a:t>
            </a:r>
          </a:p>
          <a:p>
            <a:pPr/>
          </a:p>
          <a:p>
            <a:pPr marL="228600" indent="-228600">
              <a:buSzPct val="100000"/>
              <a:buAutoNum type="arabicPeriod" startAt="1"/>
            </a:pPr>
            <a:r>
              <a:t>Disponibilidade de dados, Coleta, Limpeza e Gerenciamento é ranqueado como maior desafio independente da experiência</a:t>
            </a:r>
          </a:p>
          <a:p>
            <a:pPr marL="228600" indent="-228600">
              <a:buSzPct val="100000"/>
              <a:buAutoNum type="arabicPeriod" startAt="1"/>
            </a:pPr>
            <a:r>
              <a:t>Preocupações mudam conforme cresce a experiência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hape 3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Regressão logística</a:t>
            </a:r>
          </a:p>
          <a:p>
            <a:pPr/>
            <a:r>
              <a:t>Educação e treinamento é considerado um desafio importante</a:t>
            </a:r>
          </a:p>
          <a:p>
            <a:pPr/>
            <a:r>
              <a:t>Educar os outros é  de extrema importância com experiência</a:t>
            </a:r>
          </a:p>
          <a:p>
            <a:pPr/>
            <a:r>
              <a:t>Com o crescimento da experiência, colaboradores passam a depender mais de ferramentas e dos outros integrantes</a:t>
            </a:r>
          </a:p>
          <a:p>
            <a:pPr/>
            <a:r>
              <a:t>Pipelines são construídas por pessoas com mais informações</a:t>
            </a:r>
          </a:p>
          <a:p>
            <a:pPr/>
            <a:r>
              <a:t>Colaboradores com mais experiência são os que para para escrever as especificações dos modelos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Times que constroem cada componente dos software, se organizam como sua arquitetura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2" name="Shape 4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Alex Serban – Professor</a:t>
            </a:r>
          </a:p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Koen van der Blom – Pos doutorando na universidade de Leiden</a:t>
            </a:r>
          </a:p>
          <a:p>
            <a:pPr>
              <a:defRPr>
                <a:solidFill>
                  <a:srgbClr val="0563C1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Holger</a:t>
            </a: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H. </a:t>
            </a: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Hoos</a:t>
            </a:r>
            <a:r>
              <a:rPr>
                <a:solidFill>
                  <a:srgbClr val="000000"/>
                </a:solidFill>
              </a:rPr>
              <a:t> – Professor e diretor do grupo de pesquisa ADA</a:t>
            </a:r>
          </a:p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Joost Visser - </a:t>
            </a:r>
            <a:r>
              <a:t>Professor of Large Scale Software and Data Science at 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LIACS</a:t>
            </a:r>
            <a:r>
              <a:t>, Leiden University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8" name="Shape 4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Pesquisa Global</a:t>
            </a:r>
          </a:p>
          <a:p>
            <a:pPr/>
            <a:r>
              <a:t>Between January and May 2020, we collected 350 responses.</a:t>
            </a:r>
          </a:p>
          <a:p>
            <a:pPr/>
            <a:r>
              <a:t>O objetivo era determinar o estado da arte na adoção de técnicas de Engenharia de Software por times que desenvolvem software com components de ML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destes são do grupo de treinamento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sz="40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Emaranhamento</a:t>
            </a:r>
            <a:endParaRPr sz="2800"/>
          </a:p>
          <a:p>
            <a:pPr>
              <a:defRPr sz="28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modificar a entrada e o modelo ainda tiver permissão de se adaptar on-line veremos que nada é independente.</a:t>
            </a:r>
          </a:p>
          <a:p>
            <a:pPr>
              <a:defRPr b="1" sz="28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Mitigar</a:t>
            </a:r>
            <a:r>
              <a:rPr b="0"/>
              <a:t>: </a:t>
            </a:r>
            <a:endParaRPr b="0"/>
          </a:p>
          <a:p>
            <a:pPr>
              <a:defRPr sz="28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- Isolar os modelos servindo conjuntos, mas em muitos casos os sistemas funcionam pelo fato de permitir um alto ajuste. </a:t>
            </a:r>
          </a:p>
          <a:p>
            <a:pPr>
              <a:defRPr sz="28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- Detectar o mudança no comportamento da previsão. Investir em </a:t>
            </a:r>
            <a:r>
              <a:rPr b="1"/>
              <a:t>ferramentas de visualização em alta dimensão</a:t>
            </a:r>
            <a:r>
              <a:t>.</a:t>
            </a:r>
          </a:p>
          <a:p>
            <a:pPr marL="457200" indent="-457200">
              <a:buSzPct val="100000"/>
              <a:buChar char="-"/>
              <a:defRPr sz="28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 sz="5400"/>
            </a:pPr>
            <a:r>
              <a:t>Cascatas de Correlação</a:t>
            </a:r>
          </a:p>
          <a:p>
            <a:pPr>
              <a:defRPr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Cria-se um modelo m para resolver um problema A e é necessário resolver </a:t>
            </a:r>
            <a:r>
              <a:rPr u="sng"/>
              <a:t>um</a:t>
            </a:r>
            <a:r>
              <a:t> problema A’. </a:t>
            </a:r>
          </a:p>
          <a:p>
            <a:pPr>
              <a:defRPr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Para isso um modelo m’ é gerado usando como entrada o m. </a:t>
            </a:r>
          </a:p>
          <a:p>
            <a:pPr>
              <a:defRPr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gera uma complexidade de fazer qualquer análise de melhoria.</a:t>
            </a:r>
          </a:p>
          <a:p>
            <a:pPr>
              <a:defRPr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mitigar – alterar o primeiro modelo ou criar um novo</a:t>
            </a:r>
          </a:p>
          <a:p>
            <a:pPr>
              <a:defRPr sz="1800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>
              <a:defRPr b="1" sz="4000"/>
            </a:pPr>
            <a:r>
              <a:t>Consumidores Não Declarados</a:t>
            </a:r>
          </a:p>
          <a:p>
            <a:pPr>
              <a:defRPr sz="72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Sem controles de acesso, alguns desses consumidores podem não ser declarados, </a:t>
            </a:r>
          </a:p>
          <a:p>
            <a:pPr>
              <a:defRPr sz="72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usando silenciosamente a saída de um determinado modelo como entrada para outro sistema. </a:t>
            </a:r>
          </a:p>
          <a:p>
            <a:pPr>
              <a:defRPr sz="96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Em a ausência de barreiras, os engenheiros vão naturalmente usar o sinal mais conveniente em mãos, </a:t>
            </a:r>
          </a:p>
          <a:p>
            <a:pPr>
              <a:defRPr sz="96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especialmente ao trabalhar contra pressões de prazo.</a:t>
            </a:r>
            <a:endParaRPr sz="7200"/>
          </a:p>
          <a:p>
            <a:pPr>
              <a:defRPr b="1" sz="4000"/>
            </a:pPr>
          </a:p>
          <a:p>
            <a:pPr>
              <a:defRPr sz="1800"/>
            </a:pPr>
          </a:p>
          <a:p>
            <a:pPr>
              <a:defRPr b="1" sz="9600"/>
            </a:pPr>
          </a:p>
          <a:p>
            <a:pPr>
              <a:defRPr b="1" sz="5400"/>
            </a:pPr>
          </a:p>
          <a:p>
            <a:pPr>
              <a:defRPr sz="28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Dependência dados tem uma grande capacidade de acumular dívidas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Dependências de dados instáveis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Consumir informações que vem de outro sistema não é um problema, em muitos casos é usado par agilizar o processamento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Caso o modelo consuma esses dados fica difícil diagnosticar um problema.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Mitigar: versionar os dados e só atualizar depois que estiverem estáveis. 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Dados subutilizados:</a:t>
            </a:r>
          </a:p>
          <a:p>
            <a:pPr>
              <a:defRPr b="1"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Legados</a:t>
            </a:r>
            <a:r>
              <a:rPr b="0"/>
              <a:t> – com a mesma função. (cod_produto, cod_produto_novo). Código deixa de ser populado vai trazer sérios problemas modelo.</a:t>
            </a:r>
            <a:endParaRPr b="0"/>
          </a:p>
          <a:p>
            <a:pPr>
              <a:defRPr b="1"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Empacotadas</a:t>
            </a:r>
            <a:r>
              <a:rPr b="0"/>
              <a:t> – tem pouca relevância para o modelo. </a:t>
            </a:r>
            <a:endParaRPr b="0"/>
          </a:p>
          <a:p>
            <a:pPr>
              <a:defRPr b="1"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E-feature</a:t>
            </a:r>
            <a:r>
              <a:rPr b="0"/>
              <a:t> – adicionou pesando em melhorar a precisão do modelo, mas o ganho foi muito pequeno.	</a:t>
            </a:r>
            <a:endParaRPr b="0"/>
          </a:p>
          <a:p>
            <a:pPr>
              <a:defRPr b="1" sz="1800">
                <a:latin typeface="AdvTT3713a231"/>
                <a:ea typeface="AdvTT3713a231"/>
                <a:cs typeface="AdvTT3713a231"/>
                <a:sym typeface="AdvTT3713a231"/>
              </a:defRPr>
            </a:pPr>
            <a:r>
              <a:t>Correlacionadas</a:t>
            </a:r>
            <a:r>
              <a:rPr b="0"/>
              <a:t> - </a:t>
            </a:r>
            <a:r>
              <a:rPr b="0">
                <a:latin typeface="NimbusRomNo9L-Medi"/>
                <a:ea typeface="NimbusRomNo9L-Medi"/>
                <a:cs typeface="NimbusRomNo9L-Medi"/>
                <a:sym typeface="NimbusRomNo9L-Medi"/>
              </a:rPr>
              <a:t>dois recursos são altamente correlacionados, porem um é mais causal. </a:t>
            </a:r>
            <a:endParaRPr b="0">
              <a:latin typeface="NimbusRomNo9L-Medi"/>
              <a:ea typeface="NimbusRomNo9L-Medi"/>
              <a:cs typeface="NimbusRomNo9L-Medi"/>
              <a:sym typeface="NimbusRomNo9L-Medi"/>
            </a:endParaRPr>
          </a:p>
          <a:p>
            <a:pPr>
              <a:defRPr sz="18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O modelo tem dificuldade para identificar isso então ele atribui o mesmo peso para os dois, ou até mesmo identificar a menos causal.</a:t>
            </a:r>
            <a:r>
              <a:rPr b="1"/>
              <a:t> </a:t>
            </a:r>
            <a:endParaRPr b="1"/>
          </a:p>
          <a:p>
            <a:pPr>
              <a:defRPr b="1" sz="18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>
              <a:defRPr b="1" sz="10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Análise estática das dependências de dados</a:t>
            </a:r>
          </a:p>
          <a:p>
            <a:pPr>
              <a:defRPr sz="10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Em código tradicional, compiladores e sistemas de compilação realizam análise estática de gráficos de dependência. </a:t>
            </a:r>
          </a:p>
          <a:p>
            <a:pPr>
              <a:defRPr sz="10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são essenciais para a verificação de erros, rastreamento de consumidores e aplicação da migração e atualizações.</a:t>
            </a:r>
          </a:p>
          <a:p>
            <a:pPr>
              <a:defRPr sz="10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>
              <a:defRPr sz="10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As dependências de código são identificadas via análise estática de código por compiladores linkadores, </a:t>
            </a:r>
            <a:endParaRPr>
              <a:latin typeface="NimbusRomNo9L-Medi"/>
              <a:ea typeface="NimbusRomNo9L-Medi"/>
              <a:cs typeface="NimbusRomNo9L-Medi"/>
              <a:sym typeface="NimbusRomNo9L-Medi"/>
            </a:endParaRPr>
          </a:p>
          <a:p>
            <a:pPr>
              <a:defRPr sz="1100" u="sng"/>
            </a:pPr>
          </a:p>
          <a:p>
            <a:pPr>
              <a:defRPr sz="1800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 </a:t>
            </a: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Direto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Um exemplo disso pode ser se dois sistemas determinarem independentemente facetas de uma página web,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Um selecionando produtos para mostrar e outro selecionando avaliações relacionadas.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É possível mitigar esses efeitos usando alguma quantidade de randomização ou isolando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certas partes de dados de serem influenciadas por um determinado modelo.</a:t>
            </a: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Ocultos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Considere o caso de dois modelos de previsão do mercado de ações de duas empresas de investimento diferentes.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Melhorias (ou, mais assustadoramente, bugs) em um pode influenciar o comportamento de licitação e compra do outro.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/>
            <a:r>
              <a:t>São sistemas completamente desarticulados.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A infraestrutura circundante necessária é vasta e complexa.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Nos próximos slides vamos tratar anti-padroes que contribuem muito para as dividas técnicas.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 que devem ser evitados ou refatorados sempre que possível.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Traz de ruim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A longo prazo, tende a congelar um sistema para as peculiaridades de um específico pacote;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testar alternativas pode se tornar proibitivamente caro.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mitigar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Pode ser menos caro criar uma solução nativa limpa em vez de reutilizar um pacote genérico.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 que é.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Evolui organicamente, à medida que novos sinais são identificados e novas fontes de informação adicionadas Incrementalmente.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	</a:t>
            </a: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 que traz de ruim.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Gerenciar, detectar erros e recuperar de falhas são todos difíceis e caros.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Testar tais pipelines muitas vezes requer testes de integração caros de ponta a ponta.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Tudo isso acrescenta a dívida técnica de um sistema e torna a inovação mais cara.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mitigar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Só podem ser evitadas pensando de forma holística sobre coleta de dados e extração de recursos.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A abordagem limpar de desmantelar uma Pipeline Jungles e redesenhar do chão é realmente um grande investimento de esforço de engenharia, </a:t>
            </a:r>
          </a:p>
          <a:p>
            <a: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mas um que pode reduzir drasticamente em curso custos e aceleram mais inovação.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 que é.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/>
            <a:r>
              <a:t>Pra uma mudança individual, o custo de experimentar desta forma é relativamente baixo. </a:t>
            </a:r>
          </a:p>
          <a:p>
            <a:pPr/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 que traz de ruim.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/>
            <a:r>
              <a:t>Se esse codepaths forem se acumulando pode criar um dívida crescente no sentido de manter a compatibilidade.</a:t>
            </a:r>
          </a:p>
          <a:p>
            <a:pPr/>
          </a:p>
          <a:p>
            <a:pPr>
              <a:defRPr b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 como mitigar.</a:t>
            </a:r>
          </a:p>
          <a:p>
            <a:pPr/>
            <a:r>
              <a:t>examinar periodicamente cada ramo experimental pra ver se pode ser arrancada. </a:t>
            </a:r>
          </a:p>
          <a:p>
            <a:pPr/>
            <a:r>
              <a:t>Muitas vezes apenas um subconjunto de possíveis ramos são realmente usado.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tângulo 6"/>
          <p:cNvSpPr/>
          <p:nvPr/>
        </p:nvSpPr>
        <p:spPr>
          <a:xfrm>
            <a:off x="0" y="1433196"/>
            <a:ext cx="12192000" cy="52571"/>
          </a:xfrm>
          <a:prstGeom prst="rect">
            <a:avLst/>
          </a:prstGeom>
          <a:solidFill>
            <a:srgbClr val="00B050"/>
          </a:solidFill>
          <a:ln w="12700">
            <a:solidFill>
              <a:srgbClr val="00B05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Retângulo 7"/>
          <p:cNvSpPr/>
          <p:nvPr/>
        </p:nvSpPr>
        <p:spPr>
          <a:xfrm>
            <a:off x="-4358" y="1497872"/>
            <a:ext cx="12192003" cy="52571"/>
          </a:xfrm>
          <a:prstGeom prst="rect">
            <a:avLst/>
          </a:prstGeom>
          <a:solidFill>
            <a:srgbClr val="0070C0"/>
          </a:solidFill>
          <a:ln w="12700">
            <a:solidFill>
              <a:srgbClr val="0070C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4" name="Imagem 9" descr="Imagem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5938"/>
            <a:ext cx="2521131" cy="102803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CaixaDeTexto 10"/>
          <p:cNvSpPr txBox="1"/>
          <p:nvPr/>
        </p:nvSpPr>
        <p:spPr>
          <a:xfrm>
            <a:off x="2255518" y="341003"/>
            <a:ext cx="4046150" cy="91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>
                <a:solidFill>
                  <a:schemeClr val="accent1"/>
                </a:solidFill>
              </a:defRPr>
            </a:pPr>
            <a:r>
              <a:t>Instituto de Ciências Exatas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Departamento de Ciência da Computação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Pós-Graduação em Computação Aplicada</a:t>
            </a:r>
          </a:p>
        </p:txBody>
      </p:sp>
      <p:sp>
        <p:nvSpPr>
          <p:cNvPr id="96" name="Texto do Título"/>
          <p:cNvSpPr txBox="1"/>
          <p:nvPr>
            <p:ph type="title"/>
          </p:nvPr>
        </p:nvSpPr>
        <p:spPr>
          <a:xfrm>
            <a:off x="2220684" y="365125"/>
            <a:ext cx="9133116" cy="1118508"/>
          </a:xfrm>
          <a:prstGeom prst="rect">
            <a:avLst/>
          </a:prstGeom>
        </p:spPr>
        <p:txBody>
          <a:bodyPr lIns="45718" tIns="45718" rIns="45718" bIns="45718" anchor="t"/>
          <a:lstStyle/>
          <a:p>
            <a:pPr/>
            <a:r>
              <a:t>Texto do Título</a:t>
            </a:r>
          </a:p>
        </p:txBody>
      </p:sp>
      <p:sp>
        <p:nvSpPr>
          <p:cNvPr id="97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3pPr marL="1234438" indent="-320038"/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8" name="Número do Slide"/>
          <p:cNvSpPr txBox="1"/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1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30" name="Nível de Corpo Um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9" name="Nível de Corpo Um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o Título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8" name="Nível de Corpo Um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9" name="Espaço Reservado para Texto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73" name="Nível de Corpo Um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4" name="Espaço Reservado para Texto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83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Nível de Corpo Um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www.bugsnag.com/blog/bug-day-460m-loss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creativecommons.org/licenses/by-nc-sa/3.0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ítulo 1"/>
          <p:cNvSpPr txBox="1"/>
          <p:nvPr>
            <p:ph type="ctrTitle"/>
          </p:nvPr>
        </p:nvSpPr>
        <p:spPr>
          <a:xfrm>
            <a:off x="1523999" y="810092"/>
            <a:ext cx="9144001" cy="23876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Melhores práticas e métodos para produtos de </a:t>
            </a:r>
            <a:r>
              <a:rPr i="1"/>
              <a:t>Machine Learning</a:t>
            </a:r>
          </a:p>
        </p:txBody>
      </p:sp>
      <p:sp>
        <p:nvSpPr>
          <p:cNvPr id="108" name="Subtítulo 2"/>
          <p:cNvSpPr txBox="1"/>
          <p:nvPr>
            <p:ph type="subTitle" sz="half" idx="1"/>
          </p:nvPr>
        </p:nvSpPr>
        <p:spPr>
          <a:xfrm>
            <a:off x="0" y="3891615"/>
            <a:ext cx="12192000" cy="1844022"/>
          </a:xfrm>
          <a:prstGeom prst="rect">
            <a:avLst/>
          </a:prstGeom>
        </p:spPr>
        <p:txBody>
          <a:bodyPr/>
          <a:lstStyle/>
          <a:p>
            <a:pPr algn="r">
              <a:defRPr b="1" sz="1600" u="sng"/>
            </a:pPr>
            <a:r>
              <a:t>Prof. Dr.</a:t>
            </a:r>
            <a:r>
              <a:rPr baseline="30000"/>
              <a:t> </a:t>
            </a:r>
            <a:r>
              <a:t>Carla Silva Rocha Aguiar</a:t>
            </a:r>
          </a:p>
          <a:p>
            <a:pPr algn="r">
              <a:defRPr b="1" sz="1600"/>
            </a:pPr>
            <a:r>
              <a:t>Disciplina: </a:t>
            </a:r>
            <a:r>
              <a:rPr b="0"/>
              <a:t>Construção de Software – PPCA</a:t>
            </a:r>
            <a:endParaRPr b="0"/>
          </a:p>
          <a:p>
            <a:pPr algn="r">
              <a:defRPr b="1" sz="1600"/>
            </a:pPr>
            <a:r>
              <a:t>ALUNOS:</a:t>
            </a:r>
          </a:p>
          <a:p>
            <a:pPr algn="r">
              <a:defRPr sz="1600"/>
            </a:pPr>
            <a:r>
              <a:t>Edmilson Cosme</a:t>
            </a:r>
          </a:p>
          <a:p>
            <a:pPr algn="r">
              <a:defRPr sz="1600"/>
            </a:pPr>
            <a:r>
              <a:t>Lucas Kuniyoshi</a:t>
            </a:r>
          </a:p>
        </p:txBody>
      </p:sp>
      <p:sp>
        <p:nvSpPr>
          <p:cNvPr id="109" name="Conector reto 4"/>
          <p:cNvSpPr/>
          <p:nvPr/>
        </p:nvSpPr>
        <p:spPr>
          <a:xfrm>
            <a:off x="656664" y="3429000"/>
            <a:ext cx="10878672" cy="0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5689" y="4101819"/>
            <a:ext cx="2027145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CaixaDeTexto 9"/>
          <p:cNvSpPr txBox="1"/>
          <p:nvPr/>
        </p:nvSpPr>
        <p:spPr>
          <a:xfrm>
            <a:off x="2057174" y="6488667"/>
            <a:ext cx="6026972" cy="341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Samuel, A. L. (1959). Some studies in machine learning using the game of checkers. </a:t>
            </a:r>
            <a:r>
              <a:rPr i="1"/>
              <a:t>IBM Journal of research and development</a:t>
            </a:r>
            <a:r>
              <a:t>, </a:t>
            </a:r>
            <a:r>
              <a:rPr i="1"/>
              <a:t>3</a:t>
            </a:r>
            <a:r>
              <a:t>(3), 210-229.</a:t>
            </a:r>
          </a:p>
        </p:txBody>
      </p:sp>
      <p:sp>
        <p:nvSpPr>
          <p:cNvPr id="112" name="CaixaDeTexto 10"/>
          <p:cNvSpPr txBox="1"/>
          <p:nvPr/>
        </p:nvSpPr>
        <p:spPr>
          <a:xfrm>
            <a:off x="2057174" y="4444293"/>
            <a:ext cx="1935705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“O que é </a:t>
            </a:r>
            <a:r>
              <a:rPr i="1"/>
              <a:t>Machine Learning</a:t>
            </a:r>
            <a:r>
              <a:t>?”</a:t>
            </a:r>
          </a:p>
        </p:txBody>
      </p:sp>
      <p:pic>
        <p:nvPicPr>
          <p:cNvPr id="113" name="r70n0qvGqERVFYr9m8kCiKvv-4_P1TjfU-OCtY7npNaJc_VH5KUrHkuaGMEUlep9MwosSuvtfNOGWw56V79DRmXm2G7orVknmmpbcpougcqsQ8k25-8sB8U7NLzcIYQtp7Ih3TOFwvk=s0.png" descr="r70n0qvGqERVFYr9m8kCiKvv-4_P1TjfU-OCtY7npNaJc_VH5KUrHkuaGMEUlep9MwosSuvtfNOGWw56V79DRmXm2G7orVknmmpbcpougcqsQ8k25-8sB8U7NLzcIYQtp7Ih3TOFwvk=s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6857" y="5793544"/>
            <a:ext cx="917290" cy="917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" grpId="2"/>
      <p:bldP build="whole" bldLvl="1" animBg="1" rev="0" advAuto="0" spid="111" grpId="3"/>
      <p:bldP build="whole" bldLvl="1" animBg="1" rev="0" advAuto="0" spid="1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Feedbacks Loops</a:t>
            </a:r>
          </a:p>
        </p:txBody>
      </p:sp>
      <p:sp>
        <p:nvSpPr>
          <p:cNvPr id="158" name="Espaço Reservado para Conteúdo 2"/>
          <p:cNvSpPr txBox="1"/>
          <p:nvPr>
            <p:ph type="body" sz="quarter" idx="1"/>
          </p:nvPr>
        </p:nvSpPr>
        <p:spPr>
          <a:xfrm>
            <a:off x="750671" y="3064282"/>
            <a:ext cx="10444551" cy="95379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2F5597"/>
                </a:solidFill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Direto</a:t>
            </a:r>
            <a:r>
              <a:rPr b="0">
                <a:solidFill>
                  <a:srgbClr val="000000"/>
                </a:solidFill>
              </a:rPr>
              <a:t> - </a:t>
            </a:r>
            <a:r>
              <a:rPr b="0">
                <a:solidFill>
                  <a:srgbClr val="000000"/>
                </a:solidFill>
              </a:rPr>
              <a:t>um modelo influência diretamente a seleção de seus próprios dados de treinamento futuro.</a:t>
            </a:r>
          </a:p>
        </p:txBody>
      </p:sp>
      <p:sp>
        <p:nvSpPr>
          <p:cNvPr id="159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CaixaDeTexto 5"/>
          <p:cNvSpPr txBox="1"/>
          <p:nvPr/>
        </p:nvSpPr>
        <p:spPr>
          <a:xfrm>
            <a:off x="796393" y="1744214"/>
            <a:ext cx="10204827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800"/>
            </a:lvl1pPr>
          </a:lstStyle>
          <a:p>
            <a:pPr/>
            <a:r>
              <a:t>Muitas os sistemas de ML acabam influenciando seu próprio comportamento. É a chamado Dívida de Analise.</a:t>
            </a:r>
          </a:p>
        </p:txBody>
      </p:sp>
      <p:sp>
        <p:nvSpPr>
          <p:cNvPr id="161" name="Espaço Reservado para Conteúdo 2"/>
          <p:cNvSpPr txBox="1"/>
          <p:nvPr/>
        </p:nvSpPr>
        <p:spPr>
          <a:xfrm>
            <a:off x="796392" y="4227974"/>
            <a:ext cx="10353110" cy="1163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448055">
              <a:lnSpc>
                <a:spcPct val="90000"/>
              </a:lnSpc>
              <a:spcBef>
                <a:spcPts val="400"/>
              </a:spcBef>
              <a:defRPr b="1" sz="1372">
                <a:solidFill>
                  <a:srgbClr val="2F5597"/>
                </a:solidFill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Ocultos</a:t>
            </a:r>
            <a:r>
              <a:rPr b="0">
                <a:solidFill>
                  <a:srgbClr val="000000"/>
                </a:solidFill>
              </a:rPr>
              <a:t> - </a:t>
            </a:r>
            <a:r>
              <a:rPr b="0">
                <a:solidFill>
                  <a:srgbClr val="000000"/>
                </a:solidFill>
              </a:rPr>
              <a:t>os sistemas influenciam um ao outro indiretamente através do mundo.</a:t>
            </a:r>
          </a:p>
          <a:p>
            <a:pPr marL="112013" indent="-112013" defTabSz="448055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b="1" sz="882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marL="112013" indent="-112013" defTabSz="448055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b="1" sz="882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defTabSz="448055">
              <a:lnSpc>
                <a:spcPct val="90000"/>
              </a:lnSpc>
              <a:spcBef>
                <a:spcPts val="400"/>
              </a:spcBef>
              <a:defRPr sz="1372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Sistemas de ML e Anti-Padrões</a:t>
            </a:r>
          </a:p>
        </p:txBody>
      </p:sp>
      <p:sp>
        <p:nvSpPr>
          <p:cNvPr id="166" name="Espaço Reservado para Conteúdo 2"/>
          <p:cNvSpPr txBox="1"/>
          <p:nvPr>
            <p:ph type="body" sz="quarter" idx="1"/>
          </p:nvPr>
        </p:nvSpPr>
        <p:spPr>
          <a:xfrm>
            <a:off x="838198" y="1703043"/>
            <a:ext cx="10665943" cy="695154"/>
          </a:xfrm>
          <a:prstGeom prst="rect">
            <a:avLst/>
          </a:prstGeom>
        </p:spPr>
        <p:txBody>
          <a:bodyPr/>
          <a:lstStyle>
            <a:lvl1pPr>
              <a:defRPr sz="25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Em sistema de ML é comum uma alta dívida em padrões de projeto. </a:t>
            </a:r>
          </a:p>
        </p:txBody>
      </p:sp>
      <p:sp>
        <p:nvSpPr>
          <p:cNvPr id="167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8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411" y="2361943"/>
            <a:ext cx="9933737" cy="328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aixaDeTexto 9"/>
          <p:cNvSpPr txBox="1"/>
          <p:nvPr/>
        </p:nvSpPr>
        <p:spPr>
          <a:xfrm>
            <a:off x="1250020" y="5915497"/>
            <a:ext cx="984229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Apenas uma pequena fração de sistemas ML do mundo real é composta pelo código 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Sistemas de ML e Anti-Padrões</a:t>
            </a:r>
          </a:p>
        </p:txBody>
      </p:sp>
      <p:sp>
        <p:nvSpPr>
          <p:cNvPr id="174" name="Espaço Reservado para Conteúdo 2"/>
          <p:cNvSpPr txBox="1"/>
          <p:nvPr>
            <p:ph type="body" sz="quarter" idx="1"/>
          </p:nvPr>
        </p:nvSpPr>
        <p:spPr>
          <a:xfrm>
            <a:off x="838200" y="1554283"/>
            <a:ext cx="10515600" cy="781653"/>
          </a:xfrm>
          <a:prstGeom prst="rect">
            <a:avLst/>
          </a:prstGeom>
        </p:spPr>
        <p:txBody>
          <a:bodyPr/>
          <a:lstStyle>
            <a:lvl1pPr>
              <a:defRPr i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Glue Code</a:t>
            </a:r>
          </a:p>
        </p:txBody>
      </p:sp>
      <p:sp>
        <p:nvSpPr>
          <p:cNvPr id="175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CaixaDeTexto 5"/>
          <p:cNvSpPr txBox="1"/>
          <p:nvPr/>
        </p:nvSpPr>
        <p:spPr>
          <a:xfrm>
            <a:off x="883919" y="2434209"/>
            <a:ext cx="406249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Pacotes genéricos de ML nos obrigam a escrever código a mais para atender a necessidades especificas do pacote.</a:t>
            </a:r>
          </a:p>
        </p:txBody>
      </p:sp>
      <p:sp>
        <p:nvSpPr>
          <p:cNvPr id="177" name="CaixaDeTexto 9"/>
          <p:cNvSpPr txBox="1"/>
          <p:nvPr/>
        </p:nvSpPr>
        <p:spPr>
          <a:xfrm>
            <a:off x="5172745" y="5811339"/>
            <a:ext cx="5840833" cy="22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https://www.codeproject.com/Articles/819294/WPF-MVVM-step-by-step-Basics-to-Advance-Level</a:t>
            </a:r>
          </a:p>
        </p:txBody>
      </p:sp>
      <p:pic>
        <p:nvPicPr>
          <p:cNvPr id="178" name="Imagem 11" descr="Image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7025" y="1640468"/>
            <a:ext cx="5511887" cy="4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CaixaDeTexto 13"/>
          <p:cNvSpPr txBox="1"/>
          <p:nvPr/>
        </p:nvSpPr>
        <p:spPr>
          <a:xfrm>
            <a:off x="883919" y="4090761"/>
            <a:ext cx="3716502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Sistemas maduros pode acabar sendo (no máximo) 5% de código de aprendizagem de máquina e (pelo menos) 95% de código de cola</a:t>
            </a:r>
          </a:p>
        </p:txBody>
      </p:sp>
      <p:sp>
        <p:nvSpPr>
          <p:cNvPr id="180" name="Ondulado Duplo 14"/>
          <p:cNvSpPr/>
          <p:nvPr/>
        </p:nvSpPr>
        <p:spPr>
          <a:xfrm>
            <a:off x="838199" y="3850915"/>
            <a:ext cx="3535837" cy="1958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44" fill="norm" stroke="1" extrusionOk="0">
                <a:moveTo>
                  <a:pt x="0" y="1006"/>
                </a:moveTo>
                <a:cubicBezTo>
                  <a:pt x="3600" y="-2478"/>
                  <a:pt x="7200" y="4490"/>
                  <a:pt x="10800" y="1006"/>
                </a:cubicBezTo>
                <a:cubicBezTo>
                  <a:pt x="14400" y="-2478"/>
                  <a:pt x="18000" y="4490"/>
                  <a:pt x="21600" y="1006"/>
                </a:cubicBezTo>
                <a:lnTo>
                  <a:pt x="21600" y="15638"/>
                </a:lnTo>
                <a:cubicBezTo>
                  <a:pt x="18000" y="19122"/>
                  <a:pt x="14400" y="12154"/>
                  <a:pt x="10800" y="15638"/>
                </a:cubicBezTo>
                <a:cubicBezTo>
                  <a:pt x="7200" y="19122"/>
                  <a:pt x="3600" y="12154"/>
                  <a:pt x="0" y="15638"/>
                </a:cubicBezTo>
                <a:close/>
              </a:path>
            </a:pathLst>
          </a:custGeom>
          <a:ln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Sistemas de ML e Anti-Padrões</a:t>
            </a:r>
          </a:p>
        </p:txBody>
      </p:sp>
      <p:sp>
        <p:nvSpPr>
          <p:cNvPr id="185" name="Espaço Reservado para Conteúdo 2"/>
          <p:cNvSpPr txBox="1"/>
          <p:nvPr>
            <p:ph type="body" sz="quarter" idx="1"/>
          </p:nvPr>
        </p:nvSpPr>
        <p:spPr>
          <a:xfrm>
            <a:off x="838200" y="1825625"/>
            <a:ext cx="10515600" cy="485089"/>
          </a:xfrm>
          <a:prstGeom prst="rect">
            <a:avLst/>
          </a:prstGeom>
        </p:spPr>
        <p:txBody>
          <a:bodyPr/>
          <a:lstStyle>
            <a:lvl1pPr marL="217170" indent="-217170" defTabSz="868680">
              <a:spcBef>
                <a:spcPts val="900"/>
              </a:spcBef>
              <a:defRPr i="1" sz="266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Pipeline Jungles</a:t>
            </a:r>
          </a:p>
        </p:txBody>
      </p:sp>
      <p:sp>
        <p:nvSpPr>
          <p:cNvPr id="186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Imagem 5" descr="Imagem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8836" y="2445650"/>
            <a:ext cx="6453192" cy="300558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CaixaDeTexto 7"/>
          <p:cNvSpPr txBox="1"/>
          <p:nvPr/>
        </p:nvSpPr>
        <p:spPr>
          <a:xfrm>
            <a:off x="5613837" y="5483338"/>
            <a:ext cx="5993524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pPr/>
            <a:r>
              <a:t>https://www.kdnuggets.com/2017/12/managing-machine-learning-workflows-scikit-learn-pipelines-part-1.html</a:t>
            </a:r>
          </a:p>
        </p:txBody>
      </p:sp>
      <p:sp>
        <p:nvSpPr>
          <p:cNvPr id="189" name="Espaço Reservado para Conteúdo 2"/>
          <p:cNvSpPr txBox="1"/>
          <p:nvPr/>
        </p:nvSpPr>
        <p:spPr>
          <a:xfrm>
            <a:off x="665616" y="3063745"/>
            <a:ext cx="4141491" cy="175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438911">
              <a:lnSpc>
                <a:spcPct val="90000"/>
              </a:lnSpc>
              <a:spcBef>
                <a:spcPts val="400"/>
              </a:spcBef>
              <a:defRPr sz="1344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Caso especial do Código de Cola e normalmente acontece na fase de preparação dos dados</a:t>
            </a:r>
          </a:p>
          <a:p>
            <a:pPr lvl="1" marL="329184" indent="-109727" defTabSz="438911">
              <a:lnSpc>
                <a:spcPct val="90000"/>
              </a:lnSpc>
              <a:spcBef>
                <a:spcPts val="200"/>
              </a:spcBef>
              <a:buSzPct val="100000"/>
              <a:buFont typeface="Arial"/>
              <a:buChar char="•"/>
              <a:defRPr sz="1152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</a:p>
          <a:p>
            <a:pPr marL="109727" indent="-109727" defTabSz="438911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344"/>
            </a:pPr>
          </a:p>
          <a:p>
            <a:pPr defTabSz="438911">
              <a:lnSpc>
                <a:spcPct val="90000"/>
              </a:lnSpc>
              <a:spcBef>
                <a:spcPts val="400"/>
              </a:spcBef>
              <a:defRPr b="1" sz="863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marL="109727" indent="-109727" defTabSz="438911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b="1" sz="863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marL="109727" indent="-109727" defTabSz="438911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344"/>
            </a:pPr>
          </a:p>
        </p:txBody>
      </p:sp>
      <p:sp>
        <p:nvSpPr>
          <p:cNvPr id="190" name="Ondulado Duplo 9"/>
          <p:cNvSpPr/>
          <p:nvPr/>
        </p:nvSpPr>
        <p:spPr>
          <a:xfrm>
            <a:off x="619896" y="2775620"/>
            <a:ext cx="4022442" cy="2261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44" fill="norm" stroke="1" extrusionOk="0">
                <a:moveTo>
                  <a:pt x="0" y="1006"/>
                </a:moveTo>
                <a:cubicBezTo>
                  <a:pt x="3600" y="-2478"/>
                  <a:pt x="7200" y="4490"/>
                  <a:pt x="10800" y="1006"/>
                </a:cubicBezTo>
                <a:cubicBezTo>
                  <a:pt x="14400" y="-2478"/>
                  <a:pt x="18000" y="4490"/>
                  <a:pt x="21600" y="1006"/>
                </a:cubicBezTo>
                <a:lnTo>
                  <a:pt x="21600" y="15638"/>
                </a:lnTo>
                <a:cubicBezTo>
                  <a:pt x="18000" y="19122"/>
                  <a:pt x="14400" y="12154"/>
                  <a:pt x="10800" y="15638"/>
                </a:cubicBezTo>
                <a:cubicBezTo>
                  <a:pt x="7200" y="19122"/>
                  <a:pt x="3600" y="12154"/>
                  <a:pt x="0" y="15638"/>
                </a:cubicBezTo>
                <a:close/>
              </a:path>
            </a:pathLst>
          </a:custGeom>
          <a:ln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Sistemas de ML e Anti-Padrões</a:t>
            </a:r>
          </a:p>
        </p:txBody>
      </p:sp>
      <p:sp>
        <p:nvSpPr>
          <p:cNvPr id="195" name="Espaço Reservado para Conteúdo 2"/>
          <p:cNvSpPr txBox="1"/>
          <p:nvPr>
            <p:ph type="body" sz="quarter" idx="1"/>
          </p:nvPr>
        </p:nvSpPr>
        <p:spPr>
          <a:xfrm>
            <a:off x="838199" y="1825624"/>
            <a:ext cx="5703279" cy="495545"/>
          </a:xfrm>
          <a:prstGeom prst="rect">
            <a:avLst/>
          </a:prstGeom>
        </p:spPr>
        <p:txBody>
          <a:bodyPr/>
          <a:lstStyle>
            <a:lvl1pPr marL="226313" indent="-226313" defTabSz="905255">
              <a:spcBef>
                <a:spcPts val="900"/>
              </a:spcBef>
              <a:defRPr i="1" sz="2772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Dead Experimental Codepaths</a:t>
            </a:r>
          </a:p>
        </p:txBody>
      </p:sp>
      <p:sp>
        <p:nvSpPr>
          <p:cNvPr id="196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Imagem 11" descr="Image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1476" y="2073397"/>
            <a:ext cx="5172809" cy="398145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CaixaDeTexto 13"/>
          <p:cNvSpPr txBox="1"/>
          <p:nvPr/>
        </p:nvSpPr>
        <p:spPr>
          <a:xfrm>
            <a:off x="6722011" y="6107879"/>
            <a:ext cx="5183946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https://principetito.blogspot.com/2016/09/puxadinho-moderno.html?spref=pi</a:t>
            </a:r>
          </a:p>
        </p:txBody>
      </p:sp>
      <p:sp>
        <p:nvSpPr>
          <p:cNvPr id="199" name="Espaço Reservado para Conteúdo 2"/>
          <p:cNvSpPr txBox="1"/>
          <p:nvPr/>
        </p:nvSpPr>
        <p:spPr>
          <a:xfrm>
            <a:off x="895643" y="2908666"/>
            <a:ext cx="4709161" cy="104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201168" defTabSz="402336">
              <a:lnSpc>
                <a:spcPct val="81000"/>
              </a:lnSpc>
              <a:spcBef>
                <a:spcPts val="200"/>
              </a:spcBef>
              <a:defRPr sz="1056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Experimentos com códigos alternativos dentro do código de produção</a:t>
            </a:r>
          </a:p>
          <a:p>
            <a:pPr defTabSz="402336">
              <a:lnSpc>
                <a:spcPct val="81000"/>
              </a:lnSpc>
              <a:spcBef>
                <a:spcPts val="400"/>
              </a:spcBef>
              <a:defRPr b="1" sz="792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marL="100584" indent="-100584" defTabSz="402336">
              <a:lnSpc>
                <a:spcPct val="81000"/>
              </a:lnSpc>
              <a:spcBef>
                <a:spcPts val="400"/>
              </a:spcBef>
              <a:buSzPct val="100000"/>
              <a:buFont typeface="Arial"/>
              <a:buChar char="•"/>
              <a:defRPr b="1" sz="792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marL="100584" indent="-100584" defTabSz="402336">
              <a:lnSpc>
                <a:spcPct val="81000"/>
              </a:lnSpc>
              <a:spcBef>
                <a:spcPts val="400"/>
              </a:spcBef>
              <a:buSzPct val="100000"/>
              <a:buFont typeface="Arial"/>
              <a:buChar char="•"/>
              <a:defRPr sz="1232"/>
            </a:pPr>
          </a:p>
        </p:txBody>
      </p:sp>
      <p:sp>
        <p:nvSpPr>
          <p:cNvPr id="200" name="Ondulado Duplo 15"/>
          <p:cNvSpPr/>
          <p:nvPr/>
        </p:nvSpPr>
        <p:spPr>
          <a:xfrm>
            <a:off x="1186959" y="2730807"/>
            <a:ext cx="4278924" cy="1337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44" fill="norm" stroke="1" extrusionOk="0">
                <a:moveTo>
                  <a:pt x="0" y="1006"/>
                </a:moveTo>
                <a:cubicBezTo>
                  <a:pt x="3600" y="-2478"/>
                  <a:pt x="7200" y="4490"/>
                  <a:pt x="10800" y="1006"/>
                </a:cubicBezTo>
                <a:cubicBezTo>
                  <a:pt x="14400" y="-2478"/>
                  <a:pt x="18000" y="4490"/>
                  <a:pt x="21600" y="1006"/>
                </a:cubicBezTo>
                <a:lnTo>
                  <a:pt x="21600" y="15638"/>
                </a:lnTo>
                <a:cubicBezTo>
                  <a:pt x="18000" y="19122"/>
                  <a:pt x="14400" y="12154"/>
                  <a:pt x="10800" y="15638"/>
                </a:cubicBezTo>
                <a:cubicBezTo>
                  <a:pt x="7200" y="19122"/>
                  <a:pt x="3600" y="12154"/>
                  <a:pt x="0" y="15638"/>
                </a:cubicBezTo>
                <a:close/>
              </a:path>
            </a:pathLst>
          </a:custGeom>
          <a:ln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/>
                </a:solidFill>
              </a:defRPr>
            </a:pPr>
          </a:p>
        </p:txBody>
      </p:sp>
      <p:sp>
        <p:nvSpPr>
          <p:cNvPr id="201" name="Espaço Reservado para Conteúdo 2"/>
          <p:cNvSpPr txBox="1"/>
          <p:nvPr/>
        </p:nvSpPr>
        <p:spPr>
          <a:xfrm>
            <a:off x="362238" y="4659066"/>
            <a:ext cx="5896129" cy="104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283463" defTabSz="566927">
              <a:lnSpc>
                <a:spcPct val="81000"/>
              </a:lnSpc>
              <a:spcBef>
                <a:spcPts val="300"/>
              </a:spcBef>
              <a:defRPr sz="1488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 A Knight Capital perde US$ 465 milhões em 45 minutos por causa de um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experimetal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Codpaths</a:t>
            </a:r>
            <a:r>
              <a:t>.</a:t>
            </a:r>
            <a:endParaRPr b="1">
              <a:latin typeface="AdvTT3713a231"/>
              <a:ea typeface="AdvTT3713a231"/>
              <a:cs typeface="AdvTT3713a231"/>
              <a:sym typeface="AdvTT3713a231"/>
            </a:endParaRPr>
          </a:p>
          <a:p>
            <a:pPr defTabSz="566927">
              <a:lnSpc>
                <a:spcPct val="81000"/>
              </a:lnSpc>
              <a:spcBef>
                <a:spcPts val="600"/>
              </a:spcBef>
              <a:defRPr sz="1736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Sistemas de ML e Anti-Padrões</a:t>
            </a:r>
          </a:p>
        </p:txBody>
      </p:sp>
      <p:sp>
        <p:nvSpPr>
          <p:cNvPr id="206" name="Espaço Reservado para Conteúdo 2"/>
          <p:cNvSpPr txBox="1"/>
          <p:nvPr>
            <p:ph type="body" sz="quarter" idx="1"/>
          </p:nvPr>
        </p:nvSpPr>
        <p:spPr>
          <a:xfrm>
            <a:off x="838200" y="1751084"/>
            <a:ext cx="10515600" cy="513130"/>
          </a:xfrm>
          <a:prstGeom prst="rect">
            <a:avLst/>
          </a:prstGeom>
        </p:spPr>
        <p:txBody>
          <a:bodyPr/>
          <a:lstStyle>
            <a:lvl1pPr marL="226313" indent="-226313" defTabSz="905255">
              <a:spcBef>
                <a:spcPts val="900"/>
              </a:spcBef>
              <a:defRPr i="1" sz="2772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Abstraction Debt</a:t>
            </a:r>
          </a:p>
        </p:txBody>
      </p:sp>
      <p:sp>
        <p:nvSpPr>
          <p:cNvPr id="207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Espaço Reservado para Conteúdo 2"/>
          <p:cNvSpPr txBox="1"/>
          <p:nvPr/>
        </p:nvSpPr>
        <p:spPr>
          <a:xfrm>
            <a:off x="708073" y="3539916"/>
            <a:ext cx="11045486" cy="64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65760">
              <a:lnSpc>
                <a:spcPct val="90000"/>
              </a:lnSpc>
              <a:spcBef>
                <a:spcPts val="400"/>
              </a:spcBef>
              <a:defRPr sz="112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Há uma clara falta de abstrações fortes para apoiar sistemas ML</a:t>
            </a:r>
          </a:p>
          <a:p>
            <a:pPr defTabSz="365760">
              <a:lnSpc>
                <a:spcPct val="90000"/>
              </a:lnSpc>
              <a:spcBef>
                <a:spcPts val="400"/>
              </a:spcBef>
              <a:defRPr sz="112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 marL="91440" indent="-91440" defTabSz="365760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b="1" sz="720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marL="91440" indent="-91440" defTabSz="365760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b="1" sz="720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marL="91440" indent="-91440" defTabSz="365760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120"/>
            </a:pPr>
          </a:p>
        </p:txBody>
      </p:sp>
      <p:sp>
        <p:nvSpPr>
          <p:cNvPr id="209" name="Espaço Reservado para Conteúdo 2"/>
          <p:cNvSpPr txBox="1"/>
          <p:nvPr/>
        </p:nvSpPr>
        <p:spPr>
          <a:xfrm>
            <a:off x="708073" y="2549357"/>
            <a:ext cx="10775854" cy="892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05255">
              <a:lnSpc>
                <a:spcPct val="90000"/>
              </a:lnSpc>
              <a:spcBef>
                <a:spcPts val="900"/>
              </a:spcBef>
              <a:defRPr sz="2772">
                <a:latin typeface="NimbusRomNo9L-Medi"/>
                <a:ea typeface="NimbusRomNo9L-Medi"/>
                <a:cs typeface="NimbusRomNo9L-Medi"/>
                <a:sym typeface="NimbusRomNo9L-Medi"/>
              </a:defRPr>
            </a:lvl1pPr>
          </a:lstStyle>
          <a:p>
            <a:pPr/>
            <a:r>
              <a:t>Qual é a interface certa para descrever um fluxo de dados, ou um modelo, ou uma previsão? </a:t>
            </a:r>
          </a:p>
        </p:txBody>
      </p:sp>
      <p:sp>
        <p:nvSpPr>
          <p:cNvPr id="210" name="Espaço Reservado para Conteúdo 2"/>
          <p:cNvSpPr txBox="1"/>
          <p:nvPr/>
        </p:nvSpPr>
        <p:spPr>
          <a:xfrm>
            <a:off x="708074" y="4415413"/>
            <a:ext cx="11180300" cy="892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65760">
              <a:lnSpc>
                <a:spcPct val="90000"/>
              </a:lnSpc>
              <a:spcBef>
                <a:spcPts val="400"/>
              </a:spcBef>
              <a:defRPr i="1" sz="112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Map-Reduce</a:t>
            </a:r>
            <a:r>
              <a:rPr i="0"/>
              <a:t> tem sido utilizado pra suprir essa falta de abstrações amplamente aceitas, mas ainda é ruim para algoritmos de ML.</a:t>
            </a:r>
            <a:endParaRPr>
              <a:latin typeface="Segoe UI Web (West European)"/>
              <a:ea typeface="Segoe UI Web (West European)"/>
              <a:cs typeface="Segoe UI Web (West European)"/>
              <a:sym typeface="Segoe UI Web (West European)"/>
            </a:endParaRPr>
          </a:p>
          <a:p>
            <a:pPr defTabSz="365760">
              <a:lnSpc>
                <a:spcPct val="90000"/>
              </a:lnSpc>
              <a:spcBef>
                <a:spcPts val="400"/>
              </a:spcBef>
              <a:defRPr sz="1120"/>
            </a:pPr>
          </a:p>
          <a:p>
            <a:pPr defTabSz="365760">
              <a:lnSpc>
                <a:spcPct val="90000"/>
              </a:lnSpc>
              <a:spcBef>
                <a:spcPts val="400"/>
              </a:spcBef>
              <a:defRPr b="1" sz="720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marL="91440" indent="-91440" defTabSz="365760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12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Sistemas de ML e Anti-Padrões</a:t>
            </a:r>
          </a:p>
        </p:txBody>
      </p:sp>
      <p:sp>
        <p:nvSpPr>
          <p:cNvPr id="215" name="Espaço Reservado para Conteúdo 2"/>
          <p:cNvSpPr txBox="1"/>
          <p:nvPr>
            <p:ph type="body" sz="quarter" idx="1"/>
          </p:nvPr>
        </p:nvSpPr>
        <p:spPr>
          <a:xfrm>
            <a:off x="838200" y="1689222"/>
            <a:ext cx="10515600" cy="530714"/>
          </a:xfrm>
          <a:prstGeom prst="rect">
            <a:avLst/>
          </a:prstGeom>
        </p:spPr>
        <p:txBody>
          <a:bodyPr/>
          <a:lstStyle>
            <a:lvl1pPr>
              <a:defRPr i="1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Common Smells</a:t>
            </a:r>
          </a:p>
        </p:txBody>
      </p:sp>
      <p:sp>
        <p:nvSpPr>
          <p:cNvPr id="216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Espaço Reservado para Conteúdo 2"/>
          <p:cNvSpPr txBox="1"/>
          <p:nvPr/>
        </p:nvSpPr>
        <p:spPr>
          <a:xfrm>
            <a:off x="883919" y="2441701"/>
            <a:ext cx="10424162" cy="1025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30936">
              <a:lnSpc>
                <a:spcPct val="90000"/>
              </a:lnSpc>
              <a:spcBef>
                <a:spcPts val="600"/>
              </a:spcBef>
              <a:defRPr sz="1932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Um cheiro de design pode indicar um problema subjacente em um componente ou sistema.</a:t>
            </a:r>
            <a:endParaRPr b="1">
              <a:latin typeface="AdvTT3713a231"/>
              <a:ea typeface="AdvTT3713a231"/>
              <a:cs typeface="AdvTT3713a231"/>
              <a:sym typeface="AdvTT3713a231"/>
            </a:endParaRPr>
          </a:p>
          <a:p>
            <a:pPr defTabSz="630936">
              <a:lnSpc>
                <a:spcPct val="90000"/>
              </a:lnSpc>
              <a:spcBef>
                <a:spcPts val="600"/>
              </a:spcBef>
              <a:defRPr sz="1932"/>
            </a:pPr>
          </a:p>
        </p:txBody>
      </p:sp>
      <p:graphicFrame>
        <p:nvGraphicFramePr>
          <p:cNvPr id="218" name="Tabela 11"/>
          <p:cNvGraphicFramePr/>
          <p:nvPr/>
        </p:nvGraphicFramePr>
        <p:xfrm>
          <a:off x="838200" y="3939854"/>
          <a:ext cx="10515600" cy="6405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603171"/>
                <a:gridCol w="3407228"/>
                <a:gridCol w="3505200"/>
              </a:tblGrid>
              <a:tr h="640563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400">
                          <a:solidFill>
                            <a:srgbClr val="FFFFFF"/>
                          </a:solidFill>
                        </a:rPr>
                        <a:t>Plain-Old-Data Type SmelL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400">
                          <a:solidFill>
                            <a:srgbClr val="FFFFFF"/>
                          </a:solidFill>
                        </a:rPr>
                        <a:t>Multiple-Language Smell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2400">
                          <a:solidFill>
                            <a:srgbClr val="FFFFFF"/>
                          </a:solidFill>
                        </a:rPr>
                        <a:t>Prototype Smell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Falta de definição do tipo de dados que será consumido ou fornecido pelo sistema ML.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Uso de múltiplas linguagens.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O protótipo para na produção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Dívidas de Configuração</a:t>
            </a:r>
          </a:p>
        </p:txBody>
      </p:sp>
      <p:sp>
        <p:nvSpPr>
          <p:cNvPr id="223" name="Espaço Reservado para Conteúdo 2"/>
          <p:cNvSpPr txBox="1"/>
          <p:nvPr>
            <p:ph type="body" sz="quarter" idx="1"/>
          </p:nvPr>
        </p:nvSpPr>
        <p:spPr>
          <a:xfrm>
            <a:off x="838199" y="1690688"/>
            <a:ext cx="6531697" cy="56859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lvl1pPr>
          </a:lstStyle>
          <a:p>
            <a:pPr/>
            <a:r>
              <a:t>Grande fonte de acumulo de dívidas</a:t>
            </a:r>
          </a:p>
        </p:txBody>
      </p:sp>
      <p:pic>
        <p:nvPicPr>
          <p:cNvPr id="224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4286" y="1879368"/>
            <a:ext cx="4252685" cy="354350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aixaDeTexto 9"/>
          <p:cNvSpPr txBox="1"/>
          <p:nvPr/>
        </p:nvSpPr>
        <p:spPr>
          <a:xfrm>
            <a:off x="6775714" y="5670548"/>
            <a:ext cx="3694877" cy="345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https://www.baboo.com.br/windows-10/dicas-tutoriais-windows/como-usar-arquivos-de-configuracao-com-a-area-restrita-do-windows/</a:t>
            </a:r>
          </a:p>
        </p:txBody>
      </p:sp>
      <p:sp>
        <p:nvSpPr>
          <p:cNvPr id="226" name="Espaço Reservado para Conteúdo 2"/>
          <p:cNvSpPr txBox="1"/>
          <p:nvPr/>
        </p:nvSpPr>
        <p:spPr>
          <a:xfrm>
            <a:off x="362242" y="2506956"/>
            <a:ext cx="7239515" cy="3816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Recomendações:</a:t>
            </a:r>
            <a:endParaRPr sz="2800"/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Deve ser fácil:</a:t>
            </a:r>
            <a:endParaRPr sz="2800"/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Especificar uma configuração como uma pequena alteração na configuração anterior.</a:t>
            </a:r>
            <a:endParaRPr sz="2400"/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Ver a diferença de configuração entre dois modelos.</a:t>
            </a:r>
            <a:endParaRPr sz="2400"/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Verificar automaticamente fatos básicos sobre a configuração</a:t>
            </a:r>
            <a:endParaRPr sz="2400"/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Detectar configurações não usadas ou redundantes.</a:t>
            </a:r>
            <a:endParaRPr sz="2400"/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AutoNum type="arabicPeriod" startAt="1"/>
              <a:defRPr sz="20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Deve ser difícil:</a:t>
            </a:r>
            <a:endParaRPr sz="1600"/>
          </a:p>
          <a:p>
            <a:pPr lvl="1"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Cometer erros manuais, omissões ou descuidos.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Lidar com Mudanças do Mundo Externo</a:t>
            </a:r>
          </a:p>
        </p:txBody>
      </p:sp>
      <p:sp>
        <p:nvSpPr>
          <p:cNvPr id="231" name="Espaço Reservado para Conteúdo 2"/>
          <p:cNvSpPr txBox="1"/>
          <p:nvPr>
            <p:ph type="body" sz="quarter" idx="1"/>
          </p:nvPr>
        </p:nvSpPr>
        <p:spPr>
          <a:xfrm>
            <a:off x="782051" y="4470541"/>
            <a:ext cx="9910013" cy="7768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1000"/>
              </a:lnSpc>
              <a:buSzTx/>
              <a:buNone/>
              <a:defRPr sz="2500">
                <a:latin typeface="NimbusRomNo9L-Medi"/>
                <a:ea typeface="NimbusRomNo9L-Medi"/>
                <a:cs typeface="NimbusRomNo9L-Medi"/>
                <a:sym typeface="NimbusRomNo9L-Medi"/>
              </a:defRPr>
            </a:lvl1pPr>
          </a:lstStyle>
          <a:p>
            <a:pPr/>
            <a:r>
              <a:t>Valores anteriormente definidos podem sofrer mudanças a partir da atualização do modelo.</a:t>
            </a:r>
          </a:p>
        </p:txBody>
      </p:sp>
      <p:sp>
        <p:nvSpPr>
          <p:cNvPr id="232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Espaço Reservado para Conteúdo 2"/>
          <p:cNvSpPr txBox="1"/>
          <p:nvPr/>
        </p:nvSpPr>
        <p:spPr>
          <a:xfrm>
            <a:off x="827772" y="3568892"/>
            <a:ext cx="9706276" cy="679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521208">
              <a:lnSpc>
                <a:spcPct val="110000"/>
              </a:lnSpc>
              <a:spcBef>
                <a:spcPts val="500"/>
              </a:spcBef>
              <a:defRPr b="1" sz="1596">
                <a:solidFill>
                  <a:srgbClr val="2F5597"/>
                </a:solidFill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Limiares fixos em sistemas dinâmicos</a:t>
            </a:r>
            <a:endParaRPr>
              <a:latin typeface="NimbusRomNo9L-Medi"/>
              <a:ea typeface="NimbusRomNo9L-Medi"/>
              <a:cs typeface="NimbusRomNo9L-Medi"/>
              <a:sym typeface="NimbusRomNo9L-Medi"/>
            </a:endParaRPr>
          </a:p>
        </p:txBody>
      </p:sp>
      <p:sp>
        <p:nvSpPr>
          <p:cNvPr id="234" name="Espaço Reservado para Conteúdo 2"/>
          <p:cNvSpPr txBox="1"/>
          <p:nvPr/>
        </p:nvSpPr>
        <p:spPr>
          <a:xfrm>
            <a:off x="883920" y="1765000"/>
            <a:ext cx="6353476" cy="119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448055">
              <a:lnSpc>
                <a:spcPct val="90000"/>
              </a:lnSpc>
              <a:spcBef>
                <a:spcPts val="400"/>
              </a:spcBef>
              <a:defRPr sz="1225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Uma das coisas que torna os sistemas ML tão fascinantes é que eles muitas vezes interagem diretamente com o mundo externo.</a:t>
            </a:r>
          </a:p>
          <a:p>
            <a:pPr defTabSz="448055">
              <a:spcBef>
                <a:spcPts val="400"/>
              </a:spcBef>
              <a:defRPr sz="1225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 marL="112013" indent="-112013" defTabSz="448055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225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</p:txBody>
      </p:sp>
      <p:sp>
        <p:nvSpPr>
          <p:cNvPr id="235" name="Ondulado Duplo 6"/>
          <p:cNvSpPr/>
          <p:nvPr/>
        </p:nvSpPr>
        <p:spPr>
          <a:xfrm>
            <a:off x="838199" y="1384196"/>
            <a:ext cx="6332622" cy="1958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44" fill="norm" stroke="1" extrusionOk="0">
                <a:moveTo>
                  <a:pt x="0" y="1006"/>
                </a:moveTo>
                <a:cubicBezTo>
                  <a:pt x="3600" y="-2478"/>
                  <a:pt x="7200" y="4490"/>
                  <a:pt x="10800" y="1006"/>
                </a:cubicBezTo>
                <a:cubicBezTo>
                  <a:pt x="14400" y="-2478"/>
                  <a:pt x="18000" y="4490"/>
                  <a:pt x="21600" y="1006"/>
                </a:cubicBezTo>
                <a:lnTo>
                  <a:pt x="21600" y="15638"/>
                </a:lnTo>
                <a:cubicBezTo>
                  <a:pt x="18000" y="19122"/>
                  <a:pt x="14400" y="12154"/>
                  <a:pt x="10800" y="15638"/>
                </a:cubicBezTo>
                <a:cubicBezTo>
                  <a:pt x="7200" y="19122"/>
                  <a:pt x="3600" y="12154"/>
                  <a:pt x="0" y="15638"/>
                </a:cubicBezTo>
                <a:close/>
              </a:path>
            </a:pathLst>
          </a:custGeom>
          <a:ln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Lidar com Mudanças do Mundo Externo</a:t>
            </a:r>
          </a:p>
        </p:txBody>
      </p:sp>
      <p:sp>
        <p:nvSpPr>
          <p:cNvPr id="240" name="Espaço Reservado para Conteúdo 2"/>
          <p:cNvSpPr txBox="1"/>
          <p:nvPr>
            <p:ph type="body" sz="quarter" idx="1"/>
          </p:nvPr>
        </p:nvSpPr>
        <p:spPr>
          <a:xfrm>
            <a:off x="838200" y="2356636"/>
            <a:ext cx="10515600" cy="143661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9000"/>
              </a:lnSpc>
              <a:buSzTx/>
              <a:buNone/>
              <a:defRPr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Monitoramento ao vivo abrangente do comportamento do sistema em tempo real combinado com resposta automatizada é fundamental para a confiabilidade do sistema a longo prazo.</a:t>
            </a:r>
            <a:r>
              <a:t>  </a:t>
            </a:r>
          </a:p>
        </p:txBody>
      </p:sp>
      <p:sp>
        <p:nvSpPr>
          <p:cNvPr id="241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2" name="Espaço Reservado para Conteúdo 2"/>
          <p:cNvSpPr txBox="1"/>
          <p:nvPr/>
        </p:nvSpPr>
        <p:spPr>
          <a:xfrm>
            <a:off x="883920" y="1721241"/>
            <a:ext cx="9706276" cy="635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65760">
              <a:lnSpc>
                <a:spcPct val="110000"/>
              </a:lnSpc>
              <a:spcBef>
                <a:spcPts val="400"/>
              </a:spcBef>
              <a:defRPr b="1" sz="1120">
                <a:solidFill>
                  <a:srgbClr val="2F5597"/>
                </a:solidFill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Monitoramento e Teste</a:t>
            </a:r>
          </a:p>
          <a:p>
            <a:pPr defTabSz="365760">
              <a:lnSpc>
                <a:spcPct val="110000"/>
              </a:lnSpc>
              <a:spcBef>
                <a:spcPts val="400"/>
              </a:spcBef>
              <a:defRPr sz="112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</p:txBody>
      </p:sp>
      <p:sp>
        <p:nvSpPr>
          <p:cNvPr id="243" name="Espaço Reservado para Conteúdo 2"/>
          <p:cNvSpPr txBox="1"/>
          <p:nvPr/>
        </p:nvSpPr>
        <p:spPr>
          <a:xfrm>
            <a:off x="883920" y="4390587"/>
            <a:ext cx="2262739" cy="646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365760">
              <a:lnSpc>
                <a:spcPct val="72000"/>
              </a:lnSpc>
              <a:spcBef>
                <a:spcPts val="400"/>
              </a:spcBef>
              <a:defRPr sz="10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O que monitorar?</a:t>
            </a:r>
          </a:p>
          <a:p>
            <a:pPr defTabSz="365760">
              <a:lnSpc>
                <a:spcPct val="80000"/>
              </a:lnSpc>
              <a:spcBef>
                <a:spcPts val="400"/>
              </a:spcBef>
              <a:defRPr sz="10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  <a:p>
            <a:pPr marL="91440" indent="-91440" defTabSz="365760">
              <a:lnSpc>
                <a:spcPct val="72000"/>
              </a:lnSpc>
              <a:spcBef>
                <a:spcPts val="400"/>
              </a:spcBef>
              <a:buSzPct val="100000"/>
              <a:buFont typeface="Arial"/>
              <a:buChar char="•"/>
              <a:defRPr sz="10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</a:p>
        </p:txBody>
      </p:sp>
      <p:sp>
        <p:nvSpPr>
          <p:cNvPr id="244" name="Ondulado Duplo 12"/>
          <p:cNvSpPr/>
          <p:nvPr/>
        </p:nvSpPr>
        <p:spPr>
          <a:xfrm>
            <a:off x="838197" y="4079862"/>
            <a:ext cx="1760623" cy="1429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44" fill="norm" stroke="1" extrusionOk="0">
                <a:moveTo>
                  <a:pt x="0" y="1006"/>
                </a:moveTo>
                <a:cubicBezTo>
                  <a:pt x="3600" y="-2478"/>
                  <a:pt x="7200" y="4490"/>
                  <a:pt x="10800" y="1006"/>
                </a:cubicBezTo>
                <a:cubicBezTo>
                  <a:pt x="14400" y="-2478"/>
                  <a:pt x="18000" y="4490"/>
                  <a:pt x="21600" y="1006"/>
                </a:cubicBezTo>
                <a:lnTo>
                  <a:pt x="21600" y="15638"/>
                </a:lnTo>
                <a:cubicBezTo>
                  <a:pt x="18000" y="19122"/>
                  <a:pt x="14400" y="12154"/>
                  <a:pt x="10800" y="15638"/>
                </a:cubicBezTo>
                <a:cubicBezTo>
                  <a:pt x="7200" y="19122"/>
                  <a:pt x="3600" y="12154"/>
                  <a:pt x="0" y="15638"/>
                </a:cubicBezTo>
                <a:close/>
              </a:path>
            </a:pathLst>
          </a:custGeom>
          <a:ln>
            <a:solidFill>
              <a:schemeClr val="accent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/>
                </a:solidFill>
              </a:defRPr>
            </a:pPr>
          </a:p>
        </p:txBody>
      </p:sp>
      <p:graphicFrame>
        <p:nvGraphicFramePr>
          <p:cNvPr id="245" name="Tabela 13"/>
          <p:cNvGraphicFramePr/>
          <p:nvPr/>
        </p:nvGraphicFramePr>
        <p:xfrm>
          <a:off x="3384884" y="3885708"/>
          <a:ext cx="7968919" cy="17199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656306"/>
                <a:gridCol w="2656306"/>
                <a:gridCol w="2656306"/>
              </a:tblGrid>
              <a:tr h="541912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Viés de previsão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Limites de ação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Produtores de </a:t>
                      </a:r>
                      <a:r>
                        <a:rPr i="1"/>
                        <a:t>Up-Stream</a:t>
                      </a:r>
                      <a:endParaRPr i="1"/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</a:tr>
              <a:tr h="11780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Previsão de rótulos previstos é igual ao observado.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Limites amplos suficiente para não desencadear espuriamente.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Monitoramento constante da qualidade desses fluxos.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Espaço Reservado para Número de Slide 3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1250" y="2162888"/>
            <a:ext cx="7429500" cy="253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CaixaDeTexto 10"/>
          <p:cNvSpPr txBox="1"/>
          <p:nvPr/>
        </p:nvSpPr>
        <p:spPr>
          <a:xfrm>
            <a:off x="45719" y="4695109"/>
            <a:ext cx="121005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00"/>
            </a:lvl1pPr>
          </a:lstStyle>
          <a:p>
            <a:pPr/>
            <a:r>
              <a:t>https://kahoot.it/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Outras áreas de débitos de ML</a:t>
            </a:r>
          </a:p>
        </p:txBody>
      </p:sp>
      <p:sp>
        <p:nvSpPr>
          <p:cNvPr id="250" name="Espaço Reservado para Conteúdo 2"/>
          <p:cNvSpPr txBox="1"/>
          <p:nvPr>
            <p:ph type="body" sz="quarter" idx="1"/>
          </p:nvPr>
        </p:nvSpPr>
        <p:spPr>
          <a:xfrm>
            <a:off x="838200" y="1637231"/>
            <a:ext cx="10515600" cy="847238"/>
          </a:xfrm>
          <a:prstGeom prst="rect">
            <a:avLst/>
          </a:prstGeom>
        </p:spPr>
        <p:txBody>
          <a:bodyPr/>
          <a:lstStyle>
            <a:lvl1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2772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lvl1pPr>
          </a:lstStyle>
          <a:p>
            <a:pPr/>
            <a:r>
              <a:t>Áreas adicionais onde a dívida técnica relacionada à ML pode acumular.</a:t>
            </a:r>
          </a:p>
        </p:txBody>
      </p:sp>
      <p:sp>
        <p:nvSpPr>
          <p:cNvPr id="251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Espaço Reservado para Conteúdo 2"/>
          <p:cNvSpPr txBox="1"/>
          <p:nvPr/>
        </p:nvSpPr>
        <p:spPr>
          <a:xfrm>
            <a:off x="883919" y="2608260"/>
            <a:ext cx="10424162" cy="379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758951">
              <a:lnSpc>
                <a:spcPct val="81000"/>
              </a:lnSpc>
              <a:spcBef>
                <a:spcPts val="800"/>
              </a:spcBef>
              <a:defRPr b="1" sz="2324">
                <a:solidFill>
                  <a:srgbClr val="2F5597"/>
                </a:solidFill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Dívida de Teste de Dados </a:t>
            </a:r>
            <a:r>
              <a:rPr b="0">
                <a:solidFill>
                  <a:srgbClr val="000000"/>
                </a:solidFill>
              </a:rPr>
              <a:t>– Se os dados substituem o código então realizar testes nos dados de entrada é fundamental. </a:t>
            </a:r>
          </a:p>
          <a:p>
            <a:pPr defTabSz="758951">
              <a:lnSpc>
                <a:spcPct val="81000"/>
              </a:lnSpc>
              <a:spcBef>
                <a:spcPts val="800"/>
              </a:spcBef>
              <a:defRPr b="1" sz="2324">
                <a:solidFill>
                  <a:srgbClr val="2F5597"/>
                </a:solidFill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Dívida de Reprodutibilidade </a:t>
            </a:r>
            <a:r>
              <a:rPr b="0">
                <a:solidFill>
                  <a:srgbClr val="000000"/>
                </a:solidFill>
              </a:rPr>
              <a:t>– </a:t>
            </a:r>
            <a:r>
              <a:rPr b="0">
                <a:solidFill>
                  <a:srgbClr val="000000"/>
                </a:solidFill>
              </a:rPr>
              <a:t>Dependência  de condições iniciais e interações com o mundo externo.</a:t>
            </a:r>
          </a:p>
          <a:p>
            <a:pPr defTabSz="758951">
              <a:lnSpc>
                <a:spcPct val="81000"/>
              </a:lnSpc>
              <a:spcBef>
                <a:spcPts val="800"/>
              </a:spcBef>
              <a:defRPr b="1" sz="2324">
                <a:solidFill>
                  <a:srgbClr val="2F5597"/>
                </a:solidFill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Dívida de Gestão de Processos </a:t>
            </a:r>
            <a:r>
              <a:rPr b="0">
                <a:solidFill>
                  <a:srgbClr val="000000"/>
                </a:solidFill>
              </a:rPr>
              <a:t>–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Quanto maior o número de modelos em funcionamento maior a necessidade de ferramentas de gestão.</a:t>
            </a:r>
          </a:p>
          <a:p>
            <a:pPr defTabSz="758951">
              <a:lnSpc>
                <a:spcPct val="81000"/>
              </a:lnSpc>
              <a:spcBef>
                <a:spcPts val="800"/>
              </a:spcBef>
              <a:defRPr b="1" sz="2324">
                <a:solidFill>
                  <a:srgbClr val="2F5597"/>
                </a:solidFill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Dívida Cultural </a:t>
            </a:r>
            <a:r>
              <a:rPr b="0">
                <a:solidFill>
                  <a:srgbClr val="000000"/>
                </a:solidFill>
              </a:rPr>
              <a:t>– linha dura entre engenharia e pesquisa que é contra produtivo para a saúde do sistema a longo prazo. </a:t>
            </a:r>
          </a:p>
          <a:p>
            <a:pPr marL="189737" indent="-189737" defTabSz="758951">
              <a:lnSpc>
                <a:spcPct val="81000"/>
              </a:lnSpc>
              <a:spcBef>
                <a:spcPts val="800"/>
              </a:spcBef>
              <a:buSzPct val="100000"/>
              <a:buFont typeface="Arial"/>
              <a:buChar char="•"/>
              <a:defRPr b="1" sz="1494">
                <a:latin typeface="AdvTT3713a231"/>
                <a:ea typeface="AdvTT3713a231"/>
                <a:cs typeface="AdvTT3713a231"/>
                <a:sym typeface="AdvTT3713a231"/>
              </a:defRPr>
            </a:pPr>
          </a:p>
          <a:p>
            <a:pPr marL="189737" indent="-189737" defTabSz="758951">
              <a:lnSpc>
                <a:spcPct val="81000"/>
              </a:lnSpc>
              <a:spcBef>
                <a:spcPts val="800"/>
              </a:spcBef>
              <a:buSzPct val="100000"/>
              <a:buFont typeface="Arial"/>
              <a:buChar char="•"/>
              <a:defRPr sz="2324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ítulo 1"/>
          <p:cNvSpPr txBox="1"/>
          <p:nvPr>
            <p:ph type="title"/>
          </p:nvPr>
        </p:nvSpPr>
        <p:spPr>
          <a:xfrm>
            <a:off x="0" y="2569368"/>
            <a:ext cx="12192000" cy="1719262"/>
          </a:xfrm>
          <a:prstGeom prst="rect">
            <a:avLst/>
          </a:prstGeom>
        </p:spPr>
        <p:txBody>
          <a:bodyPr/>
          <a:lstStyle>
            <a:lvl1pPr algn="ctr">
              <a:defRPr i="1" sz="5400"/>
            </a:lvl1pPr>
          </a:lstStyle>
          <a:p>
            <a:pPr/>
            <a:r>
              <a:t>Software Engineering for Machine Learning: A Case Study (AI)</a:t>
            </a:r>
          </a:p>
        </p:txBody>
      </p:sp>
      <p:sp>
        <p:nvSpPr>
          <p:cNvPr id="257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CaixaDeTexto 5"/>
          <p:cNvSpPr txBox="1"/>
          <p:nvPr/>
        </p:nvSpPr>
        <p:spPr>
          <a:xfrm>
            <a:off x="54174" y="6396335"/>
            <a:ext cx="10713411" cy="438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Amershi, S., Begel, A., Bird, C., DeLine, R., Gall, H., Kamar, E., ... &amp; Zimmermann, T. (2019, May). Software engineering for machine learning: A case study. In </a:t>
            </a:r>
            <a:r>
              <a:rPr i="1"/>
              <a:t>2019 IEEE/ACM 41st International Conference on Software Engineering: Software Engineering in Practice (ICSE-SEIP)</a:t>
            </a:r>
            <a:r>
              <a:t> (pp. 291-300). IEEE.</a:t>
            </a:r>
          </a:p>
        </p:txBody>
      </p:sp>
      <p:pic>
        <p:nvPicPr>
          <p:cNvPr id="25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6866" t="0" r="6866" b="0"/>
          <a:stretch>
            <a:fillRect/>
          </a:stretch>
        </p:blipFill>
        <p:spPr>
          <a:xfrm>
            <a:off x="-46062" y="-22373"/>
            <a:ext cx="1208450" cy="1400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1532" y="-22373"/>
            <a:ext cx="1400797" cy="1400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50622" y="1"/>
            <a:ext cx="1418410" cy="1378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40564" y="-22373"/>
            <a:ext cx="1416704" cy="1399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10" descr="Picture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17399" y="0"/>
            <a:ext cx="1406805" cy="1389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12" descr="Picture 12"/>
          <p:cNvPicPr>
            <a:picLocks noChangeAspect="1"/>
          </p:cNvPicPr>
          <p:nvPr/>
        </p:nvPicPr>
        <p:blipFill>
          <a:blip r:embed="rId7">
            <a:extLst/>
          </a:blip>
          <a:srcRect l="17380" t="0" r="20692" b="0"/>
          <a:stretch>
            <a:fillRect/>
          </a:stretch>
        </p:blipFill>
        <p:spPr>
          <a:xfrm>
            <a:off x="8120513" y="-22372"/>
            <a:ext cx="1320896" cy="1419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icture 14" descr="Picture 1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2506" y="-12050"/>
            <a:ext cx="1400798" cy="1400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16" descr="Picture 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792453" y="-24751"/>
            <a:ext cx="1409052" cy="1409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18" descr="Picture 1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51641" y="650"/>
            <a:ext cx="1390177" cy="137938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Conector reto 4"/>
          <p:cNvSpPr/>
          <p:nvPr/>
        </p:nvSpPr>
        <p:spPr>
          <a:xfrm>
            <a:off x="-13128" y="1378424"/>
            <a:ext cx="12205129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Objetivo, Questões e Abordagens</a:t>
            </a:r>
          </a:p>
        </p:txBody>
      </p:sp>
      <p:sp>
        <p:nvSpPr>
          <p:cNvPr id="271" name="Espaço Reservado para Conteúdo 2"/>
          <p:cNvSpPr txBox="1"/>
          <p:nvPr>
            <p:ph type="body" sz="half" idx="1"/>
          </p:nvPr>
        </p:nvSpPr>
        <p:spPr>
          <a:xfrm>
            <a:off x="838200" y="1825625"/>
            <a:ext cx="4648200" cy="4351338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81000"/>
              </a:lnSpc>
              <a:defRPr b="1" sz="2500"/>
            </a:pPr>
            <a:r>
              <a:t>Objetivo:</a:t>
            </a:r>
            <a:r>
              <a:rPr b="0"/>
              <a:t> </a:t>
            </a:r>
            <a:r>
              <a:rPr b="0" i="1"/>
              <a:t>Integrar capacidade de AI em software e serviços</a:t>
            </a:r>
          </a:p>
          <a:p>
            <a:pPr algn="just">
              <a:lnSpc>
                <a:spcPct val="81000"/>
              </a:lnSpc>
              <a:defRPr sz="2500"/>
            </a:pPr>
          </a:p>
          <a:p>
            <a:pPr algn="just">
              <a:lnSpc>
                <a:spcPct val="81000"/>
              </a:lnSpc>
              <a:defRPr b="1" sz="2500"/>
            </a:pPr>
            <a:r>
              <a:t>Questão 1</a:t>
            </a:r>
            <a:r>
              <a:rPr b="0"/>
              <a:t>: Como evoluir o processo de desenvolvimento de AI?</a:t>
            </a:r>
          </a:p>
          <a:p>
            <a:pPr algn="just">
              <a:lnSpc>
                <a:spcPct val="81000"/>
              </a:lnSpc>
              <a:defRPr sz="2500"/>
            </a:pPr>
          </a:p>
          <a:p>
            <a:pPr algn="just">
              <a:lnSpc>
                <a:spcPct val="81000"/>
              </a:lnSpc>
              <a:defRPr b="1" sz="2500"/>
            </a:pPr>
            <a:r>
              <a:t>Questão 2: </a:t>
            </a:r>
            <a:r>
              <a:rPr b="0"/>
              <a:t>Existe diferença entre criar soluções de larga escala de AI ?</a:t>
            </a:r>
          </a:p>
        </p:txBody>
      </p:sp>
      <p:sp>
        <p:nvSpPr>
          <p:cNvPr id="272" name="Espaço Reservado para Conteúdo 3"/>
          <p:cNvSpPr txBox="1"/>
          <p:nvPr/>
        </p:nvSpPr>
        <p:spPr>
          <a:xfrm>
            <a:off x="6217919" y="1825625"/>
            <a:ext cx="5090162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81000"/>
              </a:lnSpc>
              <a:spcBef>
                <a:spcPts val="1000"/>
              </a:spcBef>
              <a:defRPr sz="2500"/>
            </a:pPr>
            <a:r>
              <a:t>Três aspectos do desenvolvimento do AI que é fundamentalmente diferente:</a:t>
            </a:r>
          </a:p>
          <a:p>
            <a:pPr>
              <a:lnSpc>
                <a:spcPct val="81000"/>
              </a:lnSpc>
              <a:spcBef>
                <a:spcPts val="1000"/>
              </a:spcBef>
              <a:defRPr sz="2500"/>
            </a:pPr>
          </a:p>
          <a:p>
            <a:pPr marL="514350" indent="-514350">
              <a:lnSpc>
                <a:spcPct val="81000"/>
              </a:lnSpc>
              <a:spcBef>
                <a:spcPts val="1000"/>
              </a:spcBef>
              <a:buSzPct val="100000"/>
              <a:buAutoNum type="arabicPeriod" startAt="1"/>
              <a:defRPr sz="2500" u="sng"/>
            </a:pPr>
            <a:r>
              <a:t>Complexidade</a:t>
            </a:r>
            <a:r>
              <a:rPr u="none"/>
              <a:t> na manipulação dos </a:t>
            </a:r>
            <a:r>
              <a:t>dados</a:t>
            </a:r>
            <a:r>
              <a:rPr u="none"/>
              <a:t>;</a:t>
            </a:r>
          </a:p>
          <a:p>
            <a:pPr marL="514350" indent="-514350">
              <a:lnSpc>
                <a:spcPct val="81000"/>
              </a:lnSpc>
              <a:spcBef>
                <a:spcPts val="1000"/>
              </a:spcBef>
              <a:buSzPct val="100000"/>
              <a:buAutoNum type="arabicPeriod" startAt="1"/>
              <a:defRPr sz="2500" u="sng"/>
            </a:pPr>
            <a:r>
              <a:t>Habilidade</a:t>
            </a:r>
            <a:r>
              <a:rPr u="none"/>
              <a:t>s necessárias para customizar e reutilizar modelos; e</a:t>
            </a:r>
          </a:p>
          <a:p>
            <a:pPr marL="514350" indent="-514350">
              <a:lnSpc>
                <a:spcPct val="81000"/>
              </a:lnSpc>
              <a:spcBef>
                <a:spcPts val="1000"/>
              </a:spcBef>
              <a:buSzPct val="100000"/>
              <a:buAutoNum type="arabicPeriod" startAt="1"/>
              <a:defRPr sz="2500" u="sng"/>
            </a:pPr>
            <a:r>
              <a:t>Manipulação de módulos </a:t>
            </a:r>
            <a:r>
              <a:rPr u="none"/>
              <a:t>como independentes.</a:t>
            </a:r>
          </a:p>
        </p:txBody>
      </p:sp>
      <p:sp>
        <p:nvSpPr>
          <p:cNvPr id="273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500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Class="entr" nodeType="withEffect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5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0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1" grpId="1"/>
      <p:bldP build="p" bldLvl="1" animBg="1" rev="0" advAuto="0" spid="272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Previa dos resultados</a:t>
            </a:r>
          </a:p>
        </p:txBody>
      </p:sp>
      <p:sp>
        <p:nvSpPr>
          <p:cNvPr id="276" name="Espaço Reservado para Conteúdo 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</a:pPr>
            <a:r>
              <a:t>Integração de processos </a:t>
            </a:r>
            <a:r>
              <a:rPr i="1"/>
              <a:t>Agile</a:t>
            </a:r>
            <a:r>
              <a:t> da engenharia de software com </a:t>
            </a:r>
            <a:r>
              <a:rPr i="1"/>
              <a:t>AI workflows;</a:t>
            </a:r>
            <a:endParaRPr i="1"/>
          </a:p>
          <a:p>
            <a:pPr marL="514350" indent="-514350">
              <a:buFontTx/>
              <a:buAutoNum type="arabicPeriod" startAt="1"/>
              <a:defRPr i="1"/>
            </a:pPr>
          </a:p>
          <a:p>
            <a:pPr marL="514350" indent="-514350">
              <a:buFontTx/>
              <a:buAutoNum type="arabicPeriod" startAt="2"/>
            </a:pPr>
            <a:r>
              <a:t>Mapeamento das experiências dos colaboradores no desenvolvimento de AI, assim como os principais desafios; e</a:t>
            </a:r>
          </a:p>
          <a:p>
            <a:pPr marL="514350" indent="-514350">
              <a:buFontTx/>
              <a:buAutoNum type="arabicPeriod" startAt="2"/>
            </a:pPr>
          </a:p>
          <a:p>
            <a:pPr marL="514350" indent="-514350">
              <a:buFontTx/>
              <a:buAutoNum type="arabicPeriod" startAt="3"/>
            </a:pPr>
            <a:r>
              <a:t>Desenvolvimento de um Modelo de Maturidade – Como a experiência afeta perspectiva das problemáticas.</a:t>
            </a:r>
          </a:p>
        </p:txBody>
      </p:sp>
      <p:sp>
        <p:nvSpPr>
          <p:cNvPr id="277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Estrutura organizacional</a:t>
            </a:r>
          </a:p>
        </p:txBody>
      </p:sp>
      <p:sp>
        <p:nvSpPr>
          <p:cNvPr id="280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Espaço Reservado para Conteúdo 9" descr="Espaço Reservado para Conteúdo 9"/>
          <p:cNvPicPr>
            <a:picLocks noChangeAspect="1"/>
          </p:cNvPicPr>
          <p:nvPr/>
        </p:nvPicPr>
        <p:blipFill>
          <a:blip r:embed="rId2">
            <a:extLst/>
          </a:blip>
          <a:srcRect l="0" t="0" r="72421" b="0"/>
          <a:stretch>
            <a:fillRect/>
          </a:stretch>
        </p:blipFill>
        <p:spPr>
          <a:xfrm>
            <a:off x="749312" y="1858297"/>
            <a:ext cx="2924617" cy="383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Espaço Reservado para Conteúdo 9" descr="Espaço Reservado para Conteúdo 9"/>
          <p:cNvPicPr>
            <a:picLocks noChangeAspect="1"/>
          </p:cNvPicPr>
          <p:nvPr/>
        </p:nvPicPr>
        <p:blipFill>
          <a:blip r:embed="rId2">
            <a:extLst/>
          </a:blip>
          <a:srcRect l="27579" t="0" r="49581" b="0"/>
          <a:stretch>
            <a:fillRect/>
          </a:stretch>
        </p:blipFill>
        <p:spPr>
          <a:xfrm>
            <a:off x="3673928" y="1858297"/>
            <a:ext cx="2422073" cy="383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Espaço Reservado para Conteúdo 9" descr="Espaço Reservado para Conteúdo 9"/>
          <p:cNvPicPr>
            <a:picLocks noChangeAspect="1"/>
          </p:cNvPicPr>
          <p:nvPr/>
        </p:nvPicPr>
        <p:blipFill>
          <a:blip r:embed="rId2">
            <a:extLst/>
          </a:blip>
          <a:srcRect l="50419" t="0" r="26740" b="0"/>
          <a:stretch>
            <a:fillRect/>
          </a:stretch>
        </p:blipFill>
        <p:spPr>
          <a:xfrm>
            <a:off x="6095999" y="1858297"/>
            <a:ext cx="2422073" cy="383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Espaço Reservado para Conteúdo 9" descr="Espaço Reservado para Conteúdo 9"/>
          <p:cNvPicPr>
            <a:picLocks noChangeAspect="1"/>
          </p:cNvPicPr>
          <p:nvPr/>
        </p:nvPicPr>
        <p:blipFill>
          <a:blip r:embed="rId2">
            <a:extLst/>
          </a:blip>
          <a:srcRect l="73259" t="0" r="0" b="0"/>
          <a:stretch>
            <a:fillRect/>
          </a:stretch>
        </p:blipFill>
        <p:spPr>
          <a:xfrm>
            <a:off x="8518072" y="1858297"/>
            <a:ext cx="2835729" cy="3831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2"/>
      <p:bldP build="whole" bldLvl="1" animBg="1" rev="0" advAuto="0" spid="281" grpId="1"/>
      <p:bldP build="whole" bldLvl="1" animBg="1" rev="0" advAuto="0" spid="283" grpId="3"/>
      <p:bldP build="whole" bldLvl="1" animBg="1" rev="0" advAuto="0" spid="284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Machine learning Workflow</a:t>
            </a:r>
          </a:p>
        </p:txBody>
      </p:sp>
      <p:sp>
        <p:nvSpPr>
          <p:cNvPr id="287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8" name="Espaço Reservado para Conteúdo 6" descr="Espaço Reservado para Conteúdo 6"/>
          <p:cNvPicPr>
            <a:picLocks noChangeAspect="1"/>
          </p:cNvPicPr>
          <p:nvPr/>
        </p:nvPicPr>
        <p:blipFill>
          <a:blip r:embed="rId3">
            <a:extLst/>
          </a:blip>
          <a:srcRect l="0" t="0" r="85063" b="0"/>
          <a:stretch>
            <a:fillRect/>
          </a:stretch>
        </p:blipFill>
        <p:spPr>
          <a:xfrm>
            <a:off x="277745" y="1280319"/>
            <a:ext cx="1779655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Meio-quadro 7"/>
          <p:cNvSpPr/>
          <p:nvPr/>
        </p:nvSpPr>
        <p:spPr>
          <a:xfrm rot="7405373">
            <a:off x="839944" y="2258028"/>
            <a:ext cx="1835493" cy="884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697" y="10903"/>
                </a:lnTo>
                <a:lnTo>
                  <a:pt x="4109" y="10903"/>
                </a:lnTo>
                <a:lnTo>
                  <a:pt x="4109" y="17491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90" name="Espaço Reservado para Conteúdo 6" descr="Espaço Reservado para Conteúdo 6"/>
          <p:cNvPicPr>
            <a:picLocks noChangeAspect="1"/>
          </p:cNvPicPr>
          <p:nvPr/>
        </p:nvPicPr>
        <p:blipFill>
          <a:blip r:embed="rId3">
            <a:extLst/>
          </a:blip>
          <a:srcRect l="13018" t="0" r="75534" b="0"/>
          <a:stretch>
            <a:fillRect/>
          </a:stretch>
        </p:blipFill>
        <p:spPr>
          <a:xfrm>
            <a:off x="1828799" y="1280319"/>
            <a:ext cx="1363939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Meio-quadro 15"/>
          <p:cNvSpPr/>
          <p:nvPr/>
        </p:nvSpPr>
        <p:spPr>
          <a:xfrm rot="7405373">
            <a:off x="2014247" y="2237820"/>
            <a:ext cx="1835493" cy="884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697" y="10903"/>
                </a:lnTo>
                <a:lnTo>
                  <a:pt x="4109" y="10903"/>
                </a:lnTo>
                <a:lnTo>
                  <a:pt x="4109" y="17491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92" name="Espaço Reservado para Conteúdo 6" descr="Espaço Reservado para Conteúdo 6"/>
          <p:cNvPicPr>
            <a:picLocks noChangeAspect="1"/>
          </p:cNvPicPr>
          <p:nvPr/>
        </p:nvPicPr>
        <p:blipFill>
          <a:blip r:embed="rId3">
            <a:extLst/>
          </a:blip>
          <a:srcRect l="22851" t="0" r="65701" b="0"/>
          <a:stretch>
            <a:fillRect/>
          </a:stretch>
        </p:blipFill>
        <p:spPr>
          <a:xfrm>
            <a:off x="3000879" y="1276440"/>
            <a:ext cx="1363939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Meio-quadro 19"/>
          <p:cNvSpPr/>
          <p:nvPr/>
        </p:nvSpPr>
        <p:spPr>
          <a:xfrm rot="7405373">
            <a:off x="3186325" y="2237819"/>
            <a:ext cx="1835493" cy="884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697" y="10903"/>
                </a:lnTo>
                <a:lnTo>
                  <a:pt x="4109" y="10903"/>
                </a:lnTo>
                <a:lnTo>
                  <a:pt x="4109" y="17491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94" name="Espaço Reservado para Conteúdo 6" descr="Espaço Reservado para Conteúdo 6"/>
          <p:cNvPicPr>
            <a:picLocks noChangeAspect="1"/>
          </p:cNvPicPr>
          <p:nvPr/>
        </p:nvPicPr>
        <p:blipFill>
          <a:blip r:embed="rId3">
            <a:extLst/>
          </a:blip>
          <a:srcRect l="32708" t="3843" r="55844" b="0"/>
          <a:stretch>
            <a:fillRect/>
          </a:stretch>
        </p:blipFill>
        <p:spPr>
          <a:xfrm>
            <a:off x="4172959" y="1335726"/>
            <a:ext cx="1363940" cy="175852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Meio-quadro 21"/>
          <p:cNvSpPr/>
          <p:nvPr/>
        </p:nvSpPr>
        <p:spPr>
          <a:xfrm rot="7405373">
            <a:off x="4358404" y="2258028"/>
            <a:ext cx="1835493" cy="884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697" y="10903"/>
                </a:lnTo>
                <a:lnTo>
                  <a:pt x="4109" y="10903"/>
                </a:lnTo>
                <a:lnTo>
                  <a:pt x="4109" y="17491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96" name="Espaço Reservado para Conteúdo 6" descr="Espaço Reservado para Conteúdo 6"/>
          <p:cNvPicPr>
            <a:picLocks noChangeAspect="1"/>
          </p:cNvPicPr>
          <p:nvPr/>
        </p:nvPicPr>
        <p:blipFill>
          <a:blip r:embed="rId3">
            <a:extLst/>
          </a:blip>
          <a:srcRect l="42564" t="0" r="34411" b="0"/>
          <a:stretch>
            <a:fillRect/>
          </a:stretch>
        </p:blipFill>
        <p:spPr>
          <a:xfrm>
            <a:off x="5343437" y="1276440"/>
            <a:ext cx="2743200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Meio-quadro 23"/>
          <p:cNvSpPr/>
          <p:nvPr/>
        </p:nvSpPr>
        <p:spPr>
          <a:xfrm rot="7405373">
            <a:off x="6861527" y="1774868"/>
            <a:ext cx="1926359" cy="1187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3696" y="7904"/>
                </a:lnTo>
                <a:lnTo>
                  <a:pt x="7752" y="7904"/>
                </a:lnTo>
                <a:lnTo>
                  <a:pt x="7752" y="13848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298" name="Espaço Reservado para Conteúdo 6" descr="Espaço Reservado para Conteúdo 6"/>
          <p:cNvPicPr>
            <a:picLocks noChangeAspect="1"/>
          </p:cNvPicPr>
          <p:nvPr/>
        </p:nvPicPr>
        <p:blipFill>
          <a:blip r:embed="rId3">
            <a:extLst/>
          </a:blip>
          <a:srcRect l="63838" t="0" r="24269" b="601"/>
          <a:stretch>
            <a:fillRect/>
          </a:stretch>
        </p:blipFill>
        <p:spPr>
          <a:xfrm>
            <a:off x="7875027" y="1277661"/>
            <a:ext cx="1416946" cy="181780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Meio-quadro 25"/>
          <p:cNvSpPr/>
          <p:nvPr/>
        </p:nvSpPr>
        <p:spPr>
          <a:xfrm rot="7405373">
            <a:off x="8129362" y="2237818"/>
            <a:ext cx="1835493" cy="884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697" y="10903"/>
                </a:lnTo>
                <a:lnTo>
                  <a:pt x="4109" y="10903"/>
                </a:lnTo>
                <a:lnTo>
                  <a:pt x="4109" y="17491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300" name="Espaço Reservado para Conteúdo 6" descr="Espaço Reservado para Conteúdo 6"/>
          <p:cNvPicPr>
            <a:picLocks noChangeAspect="1"/>
          </p:cNvPicPr>
          <p:nvPr/>
        </p:nvPicPr>
        <p:blipFill>
          <a:blip r:embed="rId3">
            <a:extLst/>
          </a:blip>
          <a:srcRect l="74624" t="0" r="12356" b="601"/>
          <a:stretch>
            <a:fillRect/>
          </a:stretch>
        </p:blipFill>
        <p:spPr>
          <a:xfrm>
            <a:off x="9146093" y="1277661"/>
            <a:ext cx="1551215" cy="181780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Meio-quadro 27"/>
          <p:cNvSpPr/>
          <p:nvPr/>
        </p:nvSpPr>
        <p:spPr>
          <a:xfrm rot="7405373">
            <a:off x="9516564" y="2271677"/>
            <a:ext cx="1835493" cy="884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697" y="10903"/>
                </a:lnTo>
                <a:lnTo>
                  <a:pt x="4109" y="10903"/>
                </a:lnTo>
                <a:lnTo>
                  <a:pt x="4109" y="17491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302" name="Espaço Reservado para Conteúdo 6" descr="Espaço Reservado para Conteúdo 6"/>
          <p:cNvPicPr>
            <a:picLocks noChangeAspect="1"/>
          </p:cNvPicPr>
          <p:nvPr/>
        </p:nvPicPr>
        <p:blipFill>
          <a:blip r:embed="rId3">
            <a:extLst/>
          </a:blip>
          <a:srcRect l="85980" t="2129" r="999" b="0"/>
          <a:stretch>
            <a:fillRect/>
          </a:stretch>
        </p:blipFill>
        <p:spPr>
          <a:xfrm>
            <a:off x="10479858" y="1329700"/>
            <a:ext cx="1551215" cy="1789865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Espaço Reservado para Conteúdo 3"/>
          <p:cNvSpPr txBox="1"/>
          <p:nvPr/>
        </p:nvSpPr>
        <p:spPr>
          <a:xfrm>
            <a:off x="6425060" y="3723445"/>
            <a:ext cx="4883021" cy="2453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86968">
              <a:lnSpc>
                <a:spcPct val="81000"/>
              </a:lnSpc>
              <a:spcBef>
                <a:spcPts val="900"/>
              </a:spcBef>
              <a:defRPr sz="2716"/>
            </a:pPr>
            <a:r>
              <a:t>É relacionado com a quantidade de experimentação:</a:t>
            </a:r>
          </a:p>
          <a:p>
            <a:pPr defTabSz="886968">
              <a:lnSpc>
                <a:spcPct val="81000"/>
              </a:lnSpc>
              <a:spcBef>
                <a:spcPts val="900"/>
              </a:spcBef>
              <a:defRPr sz="2716"/>
            </a:pPr>
          </a:p>
          <a:p>
            <a:pPr defTabSz="886968">
              <a:lnSpc>
                <a:spcPct val="81000"/>
              </a:lnSpc>
              <a:spcBef>
                <a:spcPts val="900"/>
              </a:spcBef>
              <a:defRPr sz="2716"/>
            </a:pPr>
            <a:r>
              <a:t>Interação com o </a:t>
            </a:r>
            <a:r>
              <a:rPr u="sng"/>
              <a:t>modelo</a:t>
            </a:r>
            <a:r>
              <a:t> selecionado, </a:t>
            </a:r>
            <a:r>
              <a:rPr u="sng"/>
              <a:t>hiperparâmetros</a:t>
            </a:r>
            <a:r>
              <a:t> e refinamento do </a:t>
            </a:r>
            <a:r>
              <a:rPr i="1" u="sng"/>
              <a:t>dataset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5" dur="500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Class="entr" nodeType="withEffect" presetSubtype="0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8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2" dur="500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7" dur="5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12"/>
      <p:bldP build="whole" bldLvl="1" animBg="1" rev="0" advAuto="0" spid="292" grpId="6"/>
      <p:bldP build="whole" bldLvl="1" animBg="1" rev="0" advAuto="0" spid="293" grpId="5"/>
      <p:bldP build="whole" bldLvl="1" animBg="1" rev="0" advAuto="0" spid="298" grpId="11"/>
      <p:bldP build="whole" bldLvl="1" animBg="1" rev="0" advAuto="0" spid="300" grpId="13"/>
      <p:bldP build="p" bldLvl="5" animBg="1" rev="0" advAuto="0" spid="303" grpId="16"/>
      <p:bldP build="whole" bldLvl="1" animBg="1" rev="0" advAuto="0" spid="291" grpId="4"/>
      <p:bldP build="whole" bldLvl="1" animBg="1" rev="0" advAuto="0" spid="302" grpId="15"/>
      <p:bldP build="whole" bldLvl="1" animBg="1" rev="0" advAuto="0" spid="289" grpId="2"/>
      <p:bldP build="whole" bldLvl="1" animBg="1" rev="0" advAuto="0" spid="294" grpId="7"/>
      <p:bldP build="whole" bldLvl="1" animBg="1" rev="0" advAuto="0" spid="296" grpId="9"/>
      <p:bldP build="whole" bldLvl="1" animBg="1" rev="0" advAuto="0" spid="290" grpId="3"/>
      <p:bldP build="whole" bldLvl="1" animBg="1" rev="0" advAuto="0" spid="288" grpId="1"/>
      <p:bldP build="whole" bldLvl="1" animBg="1" rev="0" advAuto="0" spid="295" grpId="8"/>
      <p:bldP build="whole" bldLvl="1" animBg="1" rev="0" advAuto="0" spid="297" grpId="10"/>
      <p:bldP build="whole" bldLvl="1" animBg="1" rev="0" advAuto="0" spid="301" grpId="1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Processo de Maturidade - Pesquisa</a:t>
            </a:r>
          </a:p>
        </p:txBody>
      </p:sp>
      <p:sp>
        <p:nvSpPr>
          <p:cNvPr id="308" name="Espaço Reservado para Conteúdo 3"/>
          <p:cNvSpPr txBox="1"/>
          <p:nvPr>
            <p:ph type="body" sz="half"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</a:pPr>
            <a:r>
              <a:t>Entrevista Inicial (14 Líderes)</a:t>
            </a:r>
            <a:endParaRPr i="1"/>
          </a:p>
          <a:p>
            <a:pPr marL="514350" indent="-514350">
              <a:buFontTx/>
              <a:buAutoNum type="arabicPeriod" startAt="1"/>
              <a:defRPr i="1"/>
            </a:pPr>
          </a:p>
          <a:p>
            <a:pPr marL="514350" indent="-514350">
              <a:buFontTx/>
              <a:buAutoNum type="arabicPeriod" startAt="2"/>
            </a:pPr>
            <a:r>
              <a:t>Grande escala (551 desenvolvedores)</a:t>
            </a:r>
          </a:p>
        </p:txBody>
      </p:sp>
      <p:sp>
        <p:nvSpPr>
          <p:cNvPr id="309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0" name="Imagem 5" descr="Imagem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5935" y="1825625"/>
            <a:ext cx="5115640" cy="415348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Retângulo 6"/>
          <p:cNvSpPr/>
          <p:nvPr/>
        </p:nvSpPr>
        <p:spPr>
          <a:xfrm>
            <a:off x="6970642" y="2067338"/>
            <a:ext cx="3087758" cy="278297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2" name="Retângulo 7"/>
          <p:cNvSpPr/>
          <p:nvPr/>
        </p:nvSpPr>
        <p:spPr>
          <a:xfrm>
            <a:off x="6970642" y="3229126"/>
            <a:ext cx="3087758" cy="278297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3" name="Retângulo 8"/>
          <p:cNvSpPr/>
          <p:nvPr/>
        </p:nvSpPr>
        <p:spPr>
          <a:xfrm>
            <a:off x="6970642" y="4238638"/>
            <a:ext cx="3087758" cy="278297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4" name="Retângulo 9"/>
          <p:cNvSpPr/>
          <p:nvPr/>
        </p:nvSpPr>
        <p:spPr>
          <a:xfrm>
            <a:off x="6970641" y="5146538"/>
            <a:ext cx="3087758" cy="278297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Conector de Seta Reta 11"/>
          <p:cNvSpPr/>
          <p:nvPr/>
        </p:nvSpPr>
        <p:spPr>
          <a:xfrm>
            <a:off x="5795888" y="2067338"/>
            <a:ext cx="830048" cy="1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Conector de Seta Reta 12"/>
          <p:cNvSpPr/>
          <p:nvPr/>
        </p:nvSpPr>
        <p:spPr>
          <a:xfrm flipH="1" flipV="1">
            <a:off x="4557931" y="3094891"/>
            <a:ext cx="2022256" cy="1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Processo de Maturidade – Resultados</a:t>
            </a:r>
          </a:p>
        </p:txBody>
      </p:sp>
      <p:sp>
        <p:nvSpPr>
          <p:cNvPr id="321" name="Espaço Reservado para Conteúdo 3"/>
          <p:cNvSpPr txBox="1"/>
          <p:nvPr>
            <p:ph type="body" idx="1"/>
          </p:nvPr>
        </p:nvSpPr>
        <p:spPr>
          <a:xfrm>
            <a:off x="838199" y="1825625"/>
            <a:ext cx="10359685" cy="4351338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</a:pPr>
            <a:r>
              <a:t>Em o que ML está sendo aplicado;</a:t>
            </a:r>
            <a:endParaRPr i="1"/>
          </a:p>
          <a:p>
            <a:pPr marL="514350" indent="-514350">
              <a:buFontTx/>
              <a:buAutoNum type="arabicPeriod" startAt="1"/>
              <a:defRPr i="1"/>
            </a:pPr>
          </a:p>
          <a:p>
            <a:pPr marL="514350" indent="-514350">
              <a:buFontTx/>
              <a:buAutoNum type="arabicPeriod" startAt="2"/>
            </a:pPr>
            <a:r>
              <a:t>Quais abordagens eles usam; e</a:t>
            </a:r>
          </a:p>
          <a:p>
            <a:pPr marL="514350" indent="-514350">
              <a:buFontTx/>
              <a:buAutoNum type="arabicPeriod" startAt="2"/>
            </a:pPr>
          </a:p>
          <a:p>
            <a:pPr marL="514350" indent="-514350">
              <a:buFontTx/>
              <a:buAutoNum type="arabicPeriod" startAt="3"/>
            </a:pPr>
            <a:r>
              <a:t>Abrangência da pesquisa.</a:t>
            </a:r>
          </a:p>
        </p:txBody>
      </p:sp>
      <p:sp>
        <p:nvSpPr>
          <p:cNvPr id="322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2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Melhores práticas – Discussão</a:t>
            </a:r>
          </a:p>
        </p:txBody>
      </p:sp>
      <p:sp>
        <p:nvSpPr>
          <p:cNvPr id="327" name="Espaço Reservado para Conteúdo 3"/>
          <p:cNvSpPr txBox="1"/>
          <p:nvPr>
            <p:ph type="body" sz="quarter" idx="1"/>
          </p:nvPr>
        </p:nvSpPr>
        <p:spPr>
          <a:xfrm>
            <a:off x="478746" y="1707992"/>
            <a:ext cx="4800601" cy="1820544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marL="514350" indent="-514350">
              <a:buFontTx/>
              <a:buAutoNum type="arabicPeriod" startAt="1"/>
            </a:pPr>
            <a:r>
              <a:t>Incertezas de algoritmos de aprendizado de dados</a:t>
            </a:r>
          </a:p>
          <a:p>
            <a:pPr marL="514350" indent="-514350">
              <a:buFontTx/>
              <a:buAutoNum type="arabicPeriod" startAt="1"/>
            </a:pPr>
            <a:r>
              <a:t>Dependência entre componentes</a:t>
            </a:r>
          </a:p>
        </p:txBody>
      </p:sp>
      <p:sp>
        <p:nvSpPr>
          <p:cNvPr id="328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1" name="Espaço Reservado para Conteúdo 3"/>
          <p:cNvGrpSpPr/>
          <p:nvPr/>
        </p:nvGrpSpPr>
        <p:grpSpPr>
          <a:xfrm>
            <a:off x="6522718" y="1955482"/>
            <a:ext cx="5257802" cy="1325563"/>
            <a:chOff x="0" y="0"/>
            <a:chExt cx="5257801" cy="1325562"/>
          </a:xfrm>
        </p:grpSpPr>
        <p:sp>
          <p:nvSpPr>
            <p:cNvPr id="329" name="Retângulo"/>
            <p:cNvSpPr/>
            <p:nvPr/>
          </p:nvSpPr>
          <p:spPr>
            <a:xfrm>
              <a:off x="-1" y="0"/>
              <a:ext cx="5257803" cy="1325563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just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330" name="Mudanças em estágios bem definidos (especificação, testes e debugging)"/>
            <p:cNvSpPr txBox="1"/>
            <p:nvPr/>
          </p:nvSpPr>
          <p:spPr>
            <a:xfrm>
              <a:off x="50482" y="4762"/>
              <a:ext cx="5156837" cy="1316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algn="just">
                <a:lnSpc>
                  <a:spcPct val="90000"/>
                </a:lnSpc>
                <a:spcBef>
                  <a:spcPts val="1000"/>
                </a:spcBef>
                <a:defRPr sz="2800"/>
              </a:pPr>
              <a:r>
                <a:t>Mudanças em estágios bem definidos (especificação, testes e </a:t>
              </a:r>
              <a:r>
                <a:rPr i="1"/>
                <a:t>debugging</a:t>
              </a:r>
              <a:r>
                <a:t>)</a:t>
              </a:r>
            </a:p>
          </p:txBody>
        </p:sp>
      </p:grpSp>
      <p:sp>
        <p:nvSpPr>
          <p:cNvPr id="332" name="Conector de Seta Reta 6"/>
          <p:cNvSpPr/>
          <p:nvPr/>
        </p:nvSpPr>
        <p:spPr>
          <a:xfrm>
            <a:off x="5638799" y="2503170"/>
            <a:ext cx="697232" cy="1"/>
          </a:xfrm>
          <a:prstGeom prst="line">
            <a:avLst/>
          </a:prstGeom>
          <a:ln w="571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3" name="Espaço Reservado para Conteúdo 3"/>
          <p:cNvSpPr txBox="1"/>
          <p:nvPr/>
        </p:nvSpPr>
        <p:spPr>
          <a:xfrm>
            <a:off x="961876" y="4217668"/>
            <a:ext cx="10268245" cy="548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b="1" i="1" sz="2800"/>
            </a:pPr>
            <a:r>
              <a:t>Pipelines</a:t>
            </a:r>
            <a:r>
              <a:rPr i="0"/>
              <a:t> especializadas</a:t>
            </a:r>
          </a:p>
        </p:txBody>
      </p:sp>
      <p:sp>
        <p:nvSpPr>
          <p:cNvPr id="334" name="Chave Direita 8"/>
          <p:cNvSpPr/>
          <p:nvPr/>
        </p:nvSpPr>
        <p:spPr>
          <a:xfrm rot="5400000">
            <a:off x="5881260" y="455982"/>
            <a:ext cx="443709" cy="701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0" y="0"/>
                </a:moveTo>
                <a:cubicBezTo>
                  <a:pt x="6071" y="3"/>
                  <a:pt x="11011" y="63"/>
                  <a:pt x="10800" y="114"/>
                </a:cubicBezTo>
                <a:cubicBezTo>
                  <a:pt x="10986" y="985"/>
                  <a:pt x="9955" y="1490"/>
                  <a:pt x="10800" y="2085"/>
                </a:cubicBezTo>
                <a:cubicBezTo>
                  <a:pt x="11645" y="2681"/>
                  <a:pt x="8656" y="3103"/>
                  <a:pt x="10800" y="3529"/>
                </a:cubicBezTo>
                <a:cubicBezTo>
                  <a:pt x="12944" y="3954"/>
                  <a:pt x="10277" y="4417"/>
                  <a:pt x="10800" y="5289"/>
                </a:cubicBezTo>
                <a:cubicBezTo>
                  <a:pt x="11323" y="6162"/>
                  <a:pt x="9917" y="6329"/>
                  <a:pt x="10800" y="7261"/>
                </a:cubicBezTo>
                <a:cubicBezTo>
                  <a:pt x="11683" y="8194"/>
                  <a:pt x="8579" y="8100"/>
                  <a:pt x="10800" y="8916"/>
                </a:cubicBezTo>
                <a:cubicBezTo>
                  <a:pt x="13021" y="9732"/>
                  <a:pt x="8144" y="9799"/>
                  <a:pt x="10800" y="10676"/>
                </a:cubicBezTo>
                <a:cubicBezTo>
                  <a:pt x="10721" y="10744"/>
                  <a:pt x="14682" y="10822"/>
                  <a:pt x="21600" y="10790"/>
                </a:cubicBezTo>
                <a:cubicBezTo>
                  <a:pt x="15479" y="10788"/>
                  <a:pt x="11014" y="10851"/>
                  <a:pt x="10800" y="10904"/>
                </a:cubicBezTo>
                <a:cubicBezTo>
                  <a:pt x="13508" y="11475"/>
                  <a:pt x="10567" y="11772"/>
                  <a:pt x="10800" y="12347"/>
                </a:cubicBezTo>
                <a:cubicBezTo>
                  <a:pt x="11033" y="12923"/>
                  <a:pt x="8099" y="13697"/>
                  <a:pt x="10800" y="14213"/>
                </a:cubicBezTo>
                <a:cubicBezTo>
                  <a:pt x="13501" y="14730"/>
                  <a:pt x="10516" y="15126"/>
                  <a:pt x="10800" y="15657"/>
                </a:cubicBezTo>
                <a:cubicBezTo>
                  <a:pt x="11084" y="16188"/>
                  <a:pt x="9429" y="16658"/>
                  <a:pt x="10800" y="17523"/>
                </a:cubicBezTo>
                <a:cubicBezTo>
                  <a:pt x="12171" y="18389"/>
                  <a:pt x="9295" y="18670"/>
                  <a:pt x="10800" y="18967"/>
                </a:cubicBezTo>
                <a:cubicBezTo>
                  <a:pt x="12305" y="19263"/>
                  <a:pt x="9023" y="20565"/>
                  <a:pt x="10800" y="21466"/>
                </a:cubicBezTo>
                <a:cubicBezTo>
                  <a:pt x="9632" y="21520"/>
                  <a:pt x="5804" y="21600"/>
                  <a:pt x="0" y="21580"/>
                </a:cubicBezTo>
              </a:path>
            </a:pathLst>
          </a:custGeom>
          <a:ln w="285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35" name="Espaço Reservado para Conteúdo 3"/>
          <p:cNvSpPr txBox="1"/>
          <p:nvPr/>
        </p:nvSpPr>
        <p:spPr>
          <a:xfrm>
            <a:off x="961877" y="5826638"/>
            <a:ext cx="10268245" cy="548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 i="1" sz="2800"/>
            </a:lvl1pPr>
          </a:lstStyle>
          <a:p>
            <a:pPr/>
            <a:r>
              <a:t>*IDE (Ambiente de Desenvolvimento Integrado)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1" grpId="2"/>
      <p:bldP build="whole" bldLvl="1" animBg="1" rev="0" advAuto="0" spid="333" grpId="4"/>
      <p:bldP build="whole" bldLvl="1" animBg="1" rev="0" advAuto="0" spid="335" grpId="5"/>
      <p:bldP build="whole" bldLvl="1" animBg="1" rev="0" advAuto="0" spid="334" grpId="3"/>
      <p:bldP build="whole" bldLvl="1" animBg="1" rev="0" advAuto="0" spid="33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Melhores práticas – Discussão</a:t>
            </a:r>
          </a:p>
        </p:txBody>
      </p:sp>
      <p:sp>
        <p:nvSpPr>
          <p:cNvPr id="340" name="Espaço Reservado para Conteúdo 3"/>
          <p:cNvSpPr txBox="1"/>
          <p:nvPr>
            <p:ph type="body" sz="quarter" idx="1"/>
          </p:nvPr>
        </p:nvSpPr>
        <p:spPr>
          <a:xfrm>
            <a:off x="478746" y="1707992"/>
            <a:ext cx="4800601" cy="1820544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marL="514350" indent="-514350">
              <a:buFontTx/>
              <a:buAutoNum type="arabicPeriod" startAt="1"/>
            </a:pPr>
            <a:r>
              <a:t>Grande quantidade de dados</a:t>
            </a:r>
          </a:p>
          <a:p>
            <a:pPr marL="514350" indent="-514350">
              <a:buFontTx/>
              <a:buAutoNum type="arabicPeriod" startAt="1"/>
            </a:pPr>
            <a:r>
              <a:t>Dificuldades em supervisionar</a:t>
            </a:r>
          </a:p>
        </p:txBody>
      </p:sp>
      <p:sp>
        <p:nvSpPr>
          <p:cNvPr id="341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4" name="Espaço Reservado para Conteúdo 3"/>
          <p:cNvGrpSpPr/>
          <p:nvPr/>
        </p:nvGrpSpPr>
        <p:grpSpPr>
          <a:xfrm>
            <a:off x="6691834" y="1690686"/>
            <a:ext cx="5257802" cy="1837846"/>
            <a:chOff x="0" y="0"/>
            <a:chExt cx="5257801" cy="1837844"/>
          </a:xfrm>
        </p:grpSpPr>
        <p:sp>
          <p:nvSpPr>
            <p:cNvPr id="342" name="Retângulo"/>
            <p:cNvSpPr/>
            <p:nvPr/>
          </p:nvSpPr>
          <p:spPr>
            <a:xfrm>
              <a:off x="-1" y="0"/>
              <a:ext cx="5257803" cy="1837845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just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343" name="Após o labeling deixar os dados disponíveis para a empresa (compliance)…"/>
            <p:cNvSpPr txBox="1"/>
            <p:nvPr/>
          </p:nvSpPr>
          <p:spPr>
            <a:xfrm>
              <a:off x="50482" y="4762"/>
              <a:ext cx="5156837" cy="1828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marL="406336" indent="-406336" algn="just" defTabSz="722376">
                <a:lnSpc>
                  <a:spcPct val="90000"/>
                </a:lnSpc>
                <a:spcBef>
                  <a:spcPts val="700"/>
                </a:spcBef>
                <a:buSzPct val="100000"/>
                <a:buAutoNum type="arabicPeriod" startAt="1"/>
                <a:defRPr sz="2212"/>
              </a:pPr>
              <a:r>
                <a:t>Após o </a:t>
              </a:r>
              <a:r>
                <a:rPr i="1"/>
                <a:t>labeling </a:t>
              </a:r>
              <a:r>
                <a:t>deixar os dados disponíveis para a empresa (</a:t>
              </a:r>
              <a:r>
                <a:rPr i="1"/>
                <a:t>compliance</a:t>
              </a:r>
              <a:r>
                <a:t>)</a:t>
              </a:r>
            </a:p>
            <a:p>
              <a:pPr marL="406336" indent="-406336" algn="just" defTabSz="722376">
                <a:lnSpc>
                  <a:spcPct val="90000"/>
                </a:lnSpc>
                <a:spcBef>
                  <a:spcPts val="700"/>
                </a:spcBef>
                <a:buSzPct val="100000"/>
                <a:buAutoNum type="arabicPeriod" startAt="1"/>
                <a:defRPr sz="2212"/>
              </a:pPr>
              <a:r>
                <a:t>Versionamento</a:t>
              </a:r>
            </a:p>
          </p:txBody>
        </p:sp>
      </p:grpSp>
      <p:sp>
        <p:nvSpPr>
          <p:cNvPr id="345" name="Conector de Seta Reta 6"/>
          <p:cNvSpPr/>
          <p:nvPr/>
        </p:nvSpPr>
        <p:spPr>
          <a:xfrm>
            <a:off x="5638799" y="2503170"/>
            <a:ext cx="697232" cy="1"/>
          </a:xfrm>
          <a:prstGeom prst="line">
            <a:avLst/>
          </a:prstGeom>
          <a:ln w="571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6" name="Espaço Reservado para Conteúdo 3"/>
          <p:cNvSpPr txBox="1"/>
          <p:nvPr/>
        </p:nvSpPr>
        <p:spPr>
          <a:xfrm>
            <a:off x="45720" y="4217668"/>
            <a:ext cx="11858195" cy="1363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 i="1" sz="2800"/>
            </a:lvl1pPr>
          </a:lstStyle>
          <a:p>
            <a:pPr/>
            <a:r>
              <a:t>Alto fluxo de dados de (i) operações e (ii) novas fontes são versionados e compartilhados</a:t>
            </a:r>
          </a:p>
        </p:txBody>
      </p:sp>
      <p:sp>
        <p:nvSpPr>
          <p:cNvPr id="347" name="Chave Direita 10"/>
          <p:cNvSpPr/>
          <p:nvPr/>
        </p:nvSpPr>
        <p:spPr>
          <a:xfrm rot="5400000">
            <a:off x="5881260" y="455982"/>
            <a:ext cx="443709" cy="701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0" y="0"/>
                </a:moveTo>
                <a:cubicBezTo>
                  <a:pt x="6071" y="3"/>
                  <a:pt x="11011" y="63"/>
                  <a:pt x="10800" y="114"/>
                </a:cubicBezTo>
                <a:cubicBezTo>
                  <a:pt x="10986" y="985"/>
                  <a:pt x="9955" y="1490"/>
                  <a:pt x="10800" y="2085"/>
                </a:cubicBezTo>
                <a:cubicBezTo>
                  <a:pt x="11645" y="2681"/>
                  <a:pt x="8656" y="3103"/>
                  <a:pt x="10800" y="3529"/>
                </a:cubicBezTo>
                <a:cubicBezTo>
                  <a:pt x="12944" y="3954"/>
                  <a:pt x="10277" y="4417"/>
                  <a:pt x="10800" y="5289"/>
                </a:cubicBezTo>
                <a:cubicBezTo>
                  <a:pt x="11323" y="6162"/>
                  <a:pt x="9917" y="6329"/>
                  <a:pt x="10800" y="7261"/>
                </a:cubicBezTo>
                <a:cubicBezTo>
                  <a:pt x="11683" y="8194"/>
                  <a:pt x="8579" y="8100"/>
                  <a:pt x="10800" y="8916"/>
                </a:cubicBezTo>
                <a:cubicBezTo>
                  <a:pt x="13021" y="9732"/>
                  <a:pt x="8144" y="9799"/>
                  <a:pt x="10800" y="10676"/>
                </a:cubicBezTo>
                <a:cubicBezTo>
                  <a:pt x="10721" y="10744"/>
                  <a:pt x="14682" y="10822"/>
                  <a:pt x="21600" y="10790"/>
                </a:cubicBezTo>
                <a:cubicBezTo>
                  <a:pt x="15479" y="10788"/>
                  <a:pt x="11014" y="10851"/>
                  <a:pt x="10800" y="10904"/>
                </a:cubicBezTo>
                <a:cubicBezTo>
                  <a:pt x="13508" y="11475"/>
                  <a:pt x="10567" y="11772"/>
                  <a:pt x="10800" y="12347"/>
                </a:cubicBezTo>
                <a:cubicBezTo>
                  <a:pt x="11033" y="12923"/>
                  <a:pt x="8099" y="13697"/>
                  <a:pt x="10800" y="14213"/>
                </a:cubicBezTo>
                <a:cubicBezTo>
                  <a:pt x="13501" y="14730"/>
                  <a:pt x="10516" y="15126"/>
                  <a:pt x="10800" y="15657"/>
                </a:cubicBezTo>
                <a:cubicBezTo>
                  <a:pt x="11084" y="16188"/>
                  <a:pt x="9429" y="16658"/>
                  <a:pt x="10800" y="17523"/>
                </a:cubicBezTo>
                <a:cubicBezTo>
                  <a:pt x="12171" y="18389"/>
                  <a:pt x="9295" y="18670"/>
                  <a:pt x="10800" y="18967"/>
                </a:cubicBezTo>
                <a:cubicBezTo>
                  <a:pt x="12305" y="19263"/>
                  <a:pt x="9023" y="20565"/>
                  <a:pt x="10800" y="21466"/>
                </a:cubicBezTo>
                <a:cubicBezTo>
                  <a:pt x="9632" y="21520"/>
                  <a:pt x="5804" y="21600"/>
                  <a:pt x="0" y="21580"/>
                </a:cubicBezTo>
              </a:path>
            </a:pathLst>
          </a:custGeom>
          <a:ln w="285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1"/>
      <p:bldP build="whole" bldLvl="1" animBg="1" rev="0" advAuto="0" spid="344" grpId="2"/>
      <p:bldP build="whole" bldLvl="1" animBg="1" rev="0" advAuto="0" spid="347" grpId="4"/>
      <p:bldP build="whole" bldLvl="1" animBg="1" rev="0" advAuto="0" spid="346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ítulo 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Objetivos</a:t>
            </a:r>
          </a:p>
        </p:txBody>
      </p:sp>
      <p:sp>
        <p:nvSpPr>
          <p:cNvPr id="120" name="Espaço Reservado para Conteúdo 5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</a:pPr>
            <a:r>
              <a:t>Introdução a Dívidas técnicas</a:t>
            </a:r>
          </a:p>
          <a:p>
            <a:pPr lvl="1" marL="971550" indent="-514350">
              <a:spcBef>
                <a:spcPts val="500"/>
              </a:spcBef>
              <a:buFontTx/>
              <a:buAutoNum type="romanLcPeriod" startAt="1"/>
              <a:defRPr sz="2400"/>
            </a:pPr>
            <a:r>
              <a:t>Benefícios referentes ao </a:t>
            </a:r>
            <a:r>
              <a:rPr i="1"/>
              <a:t>Machine Learning </a:t>
            </a:r>
            <a:r>
              <a:t>(ML) possuem desafios</a:t>
            </a:r>
          </a:p>
          <a:p>
            <a:pPr lvl="1" marL="0" indent="457200">
              <a:spcBef>
                <a:spcPts val="500"/>
              </a:spcBef>
              <a:buSzTx/>
              <a:buNone/>
              <a:defRPr sz="2400"/>
            </a:pPr>
          </a:p>
          <a:p>
            <a:pPr marL="514350" indent="-514350">
              <a:buFontTx/>
              <a:buAutoNum type="arabicPeriod" startAt="1"/>
            </a:pPr>
            <a:r>
              <a:t>Estudo de Caso: </a:t>
            </a:r>
            <a:r>
              <a:rPr i="1"/>
              <a:t>Microsoft</a:t>
            </a:r>
            <a:endParaRPr i="1"/>
          </a:p>
          <a:p>
            <a:pPr lvl="1" marL="971550" indent="-514350">
              <a:spcBef>
                <a:spcPts val="500"/>
              </a:spcBef>
              <a:buFontTx/>
              <a:buAutoNum type="romanLcPeriod" startAt="1"/>
              <a:defRPr sz="2400"/>
            </a:pPr>
            <a:r>
              <a:t>Integração de Engenharia de Software com </a:t>
            </a:r>
            <a:r>
              <a:rPr i="1"/>
              <a:t>workflow</a:t>
            </a:r>
            <a:r>
              <a:t> de Inteligência Artificial (AI)</a:t>
            </a:r>
          </a:p>
          <a:p>
            <a:pPr lvl="1" marL="971550" indent="-514350">
              <a:spcBef>
                <a:spcPts val="500"/>
              </a:spcBef>
              <a:buFontTx/>
              <a:buAutoNum type="romanLcPeriod" startAt="1"/>
              <a:defRPr sz="2400"/>
            </a:pPr>
            <a:r>
              <a:t>Processo de maturidade</a:t>
            </a:r>
          </a:p>
          <a:p>
            <a:pPr lvl="1" marL="971550" indent="-514350">
              <a:spcBef>
                <a:spcPts val="500"/>
              </a:spcBef>
              <a:buFontTx/>
              <a:buAutoNum type="romanLcPeriod" startAt="1"/>
              <a:defRPr sz="2400"/>
            </a:pPr>
            <a:r>
              <a:t>Melhores Práticas para implementação</a:t>
            </a:r>
          </a:p>
          <a:p>
            <a:pPr lvl="1" marL="971550" indent="-514350">
              <a:spcBef>
                <a:spcPts val="500"/>
              </a:spcBef>
              <a:buFontTx/>
              <a:buAutoNum type="romanLcPeriod" startAt="1"/>
              <a:defRPr sz="2400"/>
            </a:pPr>
          </a:p>
          <a:p>
            <a:pPr marL="514350" indent="-514350">
              <a:buFontTx/>
              <a:buAutoNum type="arabicPeriod" startAt="1"/>
            </a:pPr>
            <a:r>
              <a:t>Uma visão mais abrangente: </a:t>
            </a:r>
          </a:p>
        </p:txBody>
      </p:sp>
      <p:sp>
        <p:nvSpPr>
          <p:cNvPr id="121" name="Espaço Reservado para Número de Slide 3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Imagem 9" descr="Imagem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1461" y="5525046"/>
            <a:ext cx="989076" cy="436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Melhores práticas – Discussão</a:t>
            </a:r>
          </a:p>
        </p:txBody>
      </p:sp>
      <p:sp>
        <p:nvSpPr>
          <p:cNvPr id="352" name="Espaço Reservado para Conteúdo 3"/>
          <p:cNvSpPr txBox="1"/>
          <p:nvPr>
            <p:ph type="body" sz="quarter" idx="1"/>
          </p:nvPr>
        </p:nvSpPr>
        <p:spPr>
          <a:xfrm>
            <a:off x="478746" y="1707992"/>
            <a:ext cx="4800601" cy="1820544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marL="514350" indent="-514350">
              <a:buFontTx/>
              <a:buAutoNum type="arabicPeriod" startAt="1"/>
            </a:pPr>
            <a:r>
              <a:t>Integração de softwares legados com componentes de ML</a:t>
            </a:r>
          </a:p>
          <a:p>
            <a:pPr marL="514350" indent="-514350">
              <a:buFontTx/>
              <a:buAutoNum type="arabicPeriod" startAt="1"/>
            </a:pPr>
            <a:r>
              <a:t>Integração de times</a:t>
            </a:r>
          </a:p>
        </p:txBody>
      </p:sp>
      <p:sp>
        <p:nvSpPr>
          <p:cNvPr id="353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6" name="Espaço Reservado para Conteúdo 3"/>
          <p:cNvGrpSpPr/>
          <p:nvPr/>
        </p:nvGrpSpPr>
        <p:grpSpPr>
          <a:xfrm>
            <a:off x="6691834" y="1690686"/>
            <a:ext cx="5257802" cy="1837846"/>
            <a:chOff x="0" y="0"/>
            <a:chExt cx="5257801" cy="1837844"/>
          </a:xfrm>
        </p:grpSpPr>
        <p:sp>
          <p:nvSpPr>
            <p:cNvPr id="354" name="Retângulo"/>
            <p:cNvSpPr/>
            <p:nvPr/>
          </p:nvSpPr>
          <p:spPr>
            <a:xfrm>
              <a:off x="-1" y="0"/>
              <a:ext cx="5257803" cy="1837845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just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355" name="Educação e Treinamento…"/>
            <p:cNvSpPr txBox="1"/>
            <p:nvPr/>
          </p:nvSpPr>
          <p:spPr>
            <a:xfrm>
              <a:off x="50482" y="4762"/>
              <a:ext cx="5156837" cy="1828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marL="354901" indent="-354901" algn="just" defTabSz="630936">
                <a:lnSpc>
                  <a:spcPct val="90000"/>
                </a:lnSpc>
                <a:spcBef>
                  <a:spcPts val="600"/>
                </a:spcBef>
                <a:buSzPct val="100000"/>
                <a:buAutoNum type="arabicPeriod" startAt="1"/>
                <a:defRPr sz="1932"/>
              </a:pPr>
              <a:r>
                <a:t>Educação e Treinamento</a:t>
              </a:r>
            </a:p>
            <a:p>
              <a:pPr lvl="1" marL="473201" indent="-157734" algn="just" defTabSz="630936">
                <a:lnSpc>
                  <a:spcPct val="90000"/>
                </a:lnSpc>
                <a:spcBef>
                  <a:spcPts val="300"/>
                </a:spcBef>
                <a:buSzPct val="100000"/>
                <a:buFont typeface="Arial"/>
                <a:buChar char="•"/>
                <a:defRPr sz="1656"/>
              </a:pPr>
              <a:r>
                <a:t>Fórum e Palestras</a:t>
              </a:r>
            </a:p>
            <a:p>
              <a:pPr lvl="1" marL="473201" indent="-157734" algn="just" defTabSz="630936">
                <a:lnSpc>
                  <a:spcPct val="90000"/>
                </a:lnSpc>
                <a:spcBef>
                  <a:spcPts val="300"/>
                </a:spcBef>
                <a:buSzPct val="100000"/>
                <a:buFont typeface="Arial"/>
                <a:buChar char="•"/>
                <a:defRPr sz="1656"/>
              </a:pPr>
              <a:r>
                <a:t>Novas ferramentas e técnicas</a:t>
              </a:r>
            </a:p>
            <a:p>
              <a:pPr lvl="1" marL="473201" indent="-157734" algn="just" defTabSz="630936">
                <a:lnSpc>
                  <a:spcPct val="90000"/>
                </a:lnSpc>
                <a:spcBef>
                  <a:spcPts val="300"/>
                </a:spcBef>
                <a:buSzPct val="100000"/>
                <a:buFont typeface="Arial"/>
                <a:buChar char="•"/>
                <a:defRPr sz="1656"/>
              </a:pPr>
              <a:r>
                <a:t>Boas práticas</a:t>
              </a:r>
            </a:p>
            <a:p>
              <a:pPr lvl="1" marL="473201" indent="-157734" algn="just" defTabSz="630936">
                <a:lnSpc>
                  <a:spcPct val="90000"/>
                </a:lnSpc>
                <a:spcBef>
                  <a:spcPts val="300"/>
                </a:spcBef>
                <a:buSzPct val="100000"/>
                <a:buFont typeface="Arial"/>
                <a:buChar char="•"/>
                <a:defRPr sz="1656"/>
              </a:pPr>
            </a:p>
          </p:txBody>
        </p:sp>
      </p:grpSp>
      <p:sp>
        <p:nvSpPr>
          <p:cNvPr id="357" name="Conector de Seta Reta 6"/>
          <p:cNvSpPr/>
          <p:nvPr/>
        </p:nvSpPr>
        <p:spPr>
          <a:xfrm>
            <a:off x="5638799" y="2503170"/>
            <a:ext cx="697232" cy="1"/>
          </a:xfrm>
          <a:prstGeom prst="line">
            <a:avLst/>
          </a:prstGeom>
          <a:ln w="571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8" name="Espaço Reservado para Conteúdo 3"/>
          <p:cNvSpPr txBox="1"/>
          <p:nvPr/>
        </p:nvSpPr>
        <p:spPr>
          <a:xfrm>
            <a:off x="45719" y="4217668"/>
            <a:ext cx="12100562" cy="1363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 i="1" sz="2800"/>
            </a:lvl1pPr>
          </a:lstStyle>
          <a:p>
            <a:pPr/>
            <a:r>
              <a:t>Amadurecimento de equipes sobre Machine Learning</a:t>
            </a:r>
          </a:p>
        </p:txBody>
      </p:sp>
      <p:sp>
        <p:nvSpPr>
          <p:cNvPr id="359" name="Chave Direita 10"/>
          <p:cNvSpPr/>
          <p:nvPr/>
        </p:nvSpPr>
        <p:spPr>
          <a:xfrm rot="5400000">
            <a:off x="5881260" y="455982"/>
            <a:ext cx="443709" cy="701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0" y="0"/>
                </a:moveTo>
                <a:cubicBezTo>
                  <a:pt x="6071" y="3"/>
                  <a:pt x="11011" y="63"/>
                  <a:pt x="10800" y="114"/>
                </a:cubicBezTo>
                <a:cubicBezTo>
                  <a:pt x="10986" y="985"/>
                  <a:pt x="9955" y="1490"/>
                  <a:pt x="10800" y="2085"/>
                </a:cubicBezTo>
                <a:cubicBezTo>
                  <a:pt x="11645" y="2681"/>
                  <a:pt x="8656" y="3103"/>
                  <a:pt x="10800" y="3529"/>
                </a:cubicBezTo>
                <a:cubicBezTo>
                  <a:pt x="12944" y="3954"/>
                  <a:pt x="10277" y="4417"/>
                  <a:pt x="10800" y="5289"/>
                </a:cubicBezTo>
                <a:cubicBezTo>
                  <a:pt x="11323" y="6162"/>
                  <a:pt x="9917" y="6329"/>
                  <a:pt x="10800" y="7261"/>
                </a:cubicBezTo>
                <a:cubicBezTo>
                  <a:pt x="11683" y="8194"/>
                  <a:pt x="8579" y="8100"/>
                  <a:pt x="10800" y="8916"/>
                </a:cubicBezTo>
                <a:cubicBezTo>
                  <a:pt x="13021" y="9732"/>
                  <a:pt x="8144" y="9799"/>
                  <a:pt x="10800" y="10676"/>
                </a:cubicBezTo>
                <a:cubicBezTo>
                  <a:pt x="10721" y="10744"/>
                  <a:pt x="14682" y="10822"/>
                  <a:pt x="21600" y="10790"/>
                </a:cubicBezTo>
                <a:cubicBezTo>
                  <a:pt x="15479" y="10788"/>
                  <a:pt x="11014" y="10851"/>
                  <a:pt x="10800" y="10904"/>
                </a:cubicBezTo>
                <a:cubicBezTo>
                  <a:pt x="13508" y="11475"/>
                  <a:pt x="10567" y="11772"/>
                  <a:pt x="10800" y="12347"/>
                </a:cubicBezTo>
                <a:cubicBezTo>
                  <a:pt x="11033" y="12923"/>
                  <a:pt x="8099" y="13697"/>
                  <a:pt x="10800" y="14213"/>
                </a:cubicBezTo>
                <a:cubicBezTo>
                  <a:pt x="13501" y="14730"/>
                  <a:pt x="10516" y="15126"/>
                  <a:pt x="10800" y="15657"/>
                </a:cubicBezTo>
                <a:cubicBezTo>
                  <a:pt x="11084" y="16188"/>
                  <a:pt x="9429" y="16658"/>
                  <a:pt x="10800" y="17523"/>
                </a:cubicBezTo>
                <a:cubicBezTo>
                  <a:pt x="12171" y="18389"/>
                  <a:pt x="9295" y="18670"/>
                  <a:pt x="10800" y="18967"/>
                </a:cubicBezTo>
                <a:cubicBezTo>
                  <a:pt x="12305" y="19263"/>
                  <a:pt x="9023" y="20565"/>
                  <a:pt x="10800" y="21466"/>
                </a:cubicBezTo>
                <a:cubicBezTo>
                  <a:pt x="9632" y="21520"/>
                  <a:pt x="5804" y="21600"/>
                  <a:pt x="0" y="21580"/>
                </a:cubicBezTo>
              </a:path>
            </a:pathLst>
          </a:custGeom>
          <a:ln w="285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2"/>
      <p:bldP build="whole" bldLvl="1" animBg="1" rev="0" advAuto="0" spid="358" grpId="3"/>
      <p:bldP build="whole" bldLvl="1" animBg="1" rev="0" advAuto="0" spid="359" grpId="4"/>
      <p:bldP build="whole" bldLvl="1" animBg="1" rev="0" advAuto="0" spid="35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Melhores práticas – Discussão</a:t>
            </a:r>
          </a:p>
        </p:txBody>
      </p:sp>
      <p:sp>
        <p:nvSpPr>
          <p:cNvPr id="364" name="Espaço Reservado para Conteúdo 3"/>
          <p:cNvSpPr txBox="1"/>
          <p:nvPr>
            <p:ph type="body" sz="quarter" idx="1"/>
          </p:nvPr>
        </p:nvSpPr>
        <p:spPr>
          <a:xfrm>
            <a:off x="478746" y="1707992"/>
            <a:ext cx="4800601" cy="1820544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marL="514350" indent="-514350">
              <a:buFontTx/>
              <a:buAutoNum type="arabicPeriod" startAt="1"/>
              <a:defRPr i="1"/>
            </a:pPr>
            <a:r>
              <a:t>Debugging</a:t>
            </a:r>
            <a:r>
              <a:rPr i="0"/>
              <a:t> componentes de </a:t>
            </a:r>
            <a:r>
              <a:t>Machine Learning</a:t>
            </a:r>
          </a:p>
        </p:txBody>
      </p:sp>
      <p:sp>
        <p:nvSpPr>
          <p:cNvPr id="365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8" name="Espaço Reservado para Conteúdo 3"/>
          <p:cNvGrpSpPr/>
          <p:nvPr/>
        </p:nvGrpSpPr>
        <p:grpSpPr>
          <a:xfrm>
            <a:off x="6691834" y="1690686"/>
            <a:ext cx="5257802" cy="1837846"/>
            <a:chOff x="0" y="0"/>
            <a:chExt cx="5257801" cy="1837844"/>
          </a:xfrm>
        </p:grpSpPr>
        <p:sp>
          <p:nvSpPr>
            <p:cNvPr id="366" name="Retângulo"/>
            <p:cNvSpPr/>
            <p:nvPr/>
          </p:nvSpPr>
          <p:spPr>
            <a:xfrm>
              <a:off x="-1" y="0"/>
              <a:ext cx="5257803" cy="1837845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just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367" name="Técnicas para deixar o modelo mais interpretável…"/>
            <p:cNvSpPr txBox="1"/>
            <p:nvPr/>
          </p:nvSpPr>
          <p:spPr>
            <a:xfrm>
              <a:off x="50482" y="4762"/>
              <a:ext cx="5156837" cy="1828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marL="514350" indent="-514350" algn="just">
                <a:lnSpc>
                  <a:spcPct val="90000"/>
                </a:lnSpc>
                <a:spcBef>
                  <a:spcPts val="1000"/>
                </a:spcBef>
                <a:buSzPct val="100000"/>
                <a:buAutoNum type="arabicPeriod" startAt="1"/>
                <a:defRPr sz="2800"/>
              </a:pPr>
              <a:r>
                <a:t>Técnicas para deixar o modelo mais interpretável </a:t>
              </a:r>
            </a:p>
            <a:p>
              <a:pPr marL="514350" indent="-514350" algn="just">
                <a:lnSpc>
                  <a:spcPct val="90000"/>
                </a:lnSpc>
                <a:spcBef>
                  <a:spcPts val="1000"/>
                </a:spcBef>
                <a:buSzPct val="100000"/>
                <a:buAutoNum type="arabicPeriod" startAt="1"/>
                <a:defRPr sz="2800"/>
              </a:pPr>
              <a:r>
                <a:t>Modularização</a:t>
              </a:r>
            </a:p>
          </p:txBody>
        </p:sp>
      </p:grpSp>
      <p:sp>
        <p:nvSpPr>
          <p:cNvPr id="369" name="Conector de Seta Reta 6"/>
          <p:cNvSpPr/>
          <p:nvPr/>
        </p:nvSpPr>
        <p:spPr>
          <a:xfrm>
            <a:off x="5638799" y="2503170"/>
            <a:ext cx="697232" cy="1"/>
          </a:xfrm>
          <a:prstGeom prst="line">
            <a:avLst/>
          </a:prstGeom>
          <a:ln w="571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Espaço Reservado para Conteúdo 3"/>
          <p:cNvSpPr txBox="1"/>
          <p:nvPr/>
        </p:nvSpPr>
        <p:spPr>
          <a:xfrm>
            <a:off x="45719" y="4217668"/>
            <a:ext cx="12100562" cy="1363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 i="1" sz="2800"/>
            </a:lvl1pPr>
          </a:lstStyle>
          <a:p>
            <a:pPr/>
            <a:r>
              <a:t>Melhor interpretação do modelo</a:t>
            </a:r>
          </a:p>
        </p:txBody>
      </p:sp>
      <p:sp>
        <p:nvSpPr>
          <p:cNvPr id="371" name="Chave Direita 10"/>
          <p:cNvSpPr/>
          <p:nvPr/>
        </p:nvSpPr>
        <p:spPr>
          <a:xfrm rot="5400000">
            <a:off x="5881260" y="455982"/>
            <a:ext cx="443709" cy="701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0" y="0"/>
                </a:moveTo>
                <a:cubicBezTo>
                  <a:pt x="6071" y="3"/>
                  <a:pt x="11011" y="63"/>
                  <a:pt x="10800" y="114"/>
                </a:cubicBezTo>
                <a:cubicBezTo>
                  <a:pt x="10986" y="985"/>
                  <a:pt x="9955" y="1490"/>
                  <a:pt x="10800" y="2085"/>
                </a:cubicBezTo>
                <a:cubicBezTo>
                  <a:pt x="11645" y="2681"/>
                  <a:pt x="8656" y="3103"/>
                  <a:pt x="10800" y="3529"/>
                </a:cubicBezTo>
                <a:cubicBezTo>
                  <a:pt x="12944" y="3954"/>
                  <a:pt x="10277" y="4417"/>
                  <a:pt x="10800" y="5289"/>
                </a:cubicBezTo>
                <a:cubicBezTo>
                  <a:pt x="11323" y="6162"/>
                  <a:pt x="9917" y="6329"/>
                  <a:pt x="10800" y="7261"/>
                </a:cubicBezTo>
                <a:cubicBezTo>
                  <a:pt x="11683" y="8194"/>
                  <a:pt x="8579" y="8100"/>
                  <a:pt x="10800" y="8916"/>
                </a:cubicBezTo>
                <a:cubicBezTo>
                  <a:pt x="13021" y="9732"/>
                  <a:pt x="8144" y="9799"/>
                  <a:pt x="10800" y="10676"/>
                </a:cubicBezTo>
                <a:cubicBezTo>
                  <a:pt x="10721" y="10744"/>
                  <a:pt x="14682" y="10822"/>
                  <a:pt x="21600" y="10790"/>
                </a:cubicBezTo>
                <a:cubicBezTo>
                  <a:pt x="15479" y="10788"/>
                  <a:pt x="11014" y="10851"/>
                  <a:pt x="10800" y="10904"/>
                </a:cubicBezTo>
                <a:cubicBezTo>
                  <a:pt x="13508" y="11475"/>
                  <a:pt x="10567" y="11772"/>
                  <a:pt x="10800" y="12347"/>
                </a:cubicBezTo>
                <a:cubicBezTo>
                  <a:pt x="11033" y="12923"/>
                  <a:pt x="8099" y="13697"/>
                  <a:pt x="10800" y="14213"/>
                </a:cubicBezTo>
                <a:cubicBezTo>
                  <a:pt x="13501" y="14730"/>
                  <a:pt x="10516" y="15126"/>
                  <a:pt x="10800" y="15657"/>
                </a:cubicBezTo>
                <a:cubicBezTo>
                  <a:pt x="11084" y="16188"/>
                  <a:pt x="9429" y="16658"/>
                  <a:pt x="10800" y="17523"/>
                </a:cubicBezTo>
                <a:cubicBezTo>
                  <a:pt x="12171" y="18389"/>
                  <a:pt x="9295" y="18670"/>
                  <a:pt x="10800" y="18967"/>
                </a:cubicBezTo>
                <a:cubicBezTo>
                  <a:pt x="12305" y="19263"/>
                  <a:pt x="9023" y="20565"/>
                  <a:pt x="10800" y="21466"/>
                </a:cubicBezTo>
                <a:cubicBezTo>
                  <a:pt x="9632" y="21520"/>
                  <a:pt x="5804" y="21600"/>
                  <a:pt x="0" y="21580"/>
                </a:cubicBezTo>
              </a:path>
            </a:pathLst>
          </a:custGeom>
          <a:ln w="285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2"/>
      <p:bldP build="whole" bldLvl="1" animBg="1" rev="0" advAuto="0" spid="371" grpId="4"/>
      <p:bldP build="whole" bldLvl="1" animBg="1" rev="0" advAuto="0" spid="370" grpId="3"/>
      <p:bldP build="whole" bldLvl="1" animBg="1" rev="0" advAuto="0" spid="36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Percepção – Discussão</a:t>
            </a:r>
          </a:p>
        </p:txBody>
      </p:sp>
      <p:sp>
        <p:nvSpPr>
          <p:cNvPr id="376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7" name="Espaço Reservado para Conteúdo 11"/>
          <p:cNvSpPr txBox="1"/>
          <p:nvPr>
            <p:ph type="body" sz="quarter" idx="1"/>
          </p:nvPr>
        </p:nvSpPr>
        <p:spPr>
          <a:xfrm>
            <a:off x="1636752" y="3371055"/>
            <a:ext cx="3231083" cy="1173070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 marL="0" indent="0" algn="ctr">
              <a:buSzTx/>
              <a:buNone/>
              <a:defRPr i="1"/>
            </a:lvl1pPr>
          </a:lstStyle>
          <a:p>
            <a:pPr/>
            <a:r>
              <a:t>Com experiência de Machine Learning</a:t>
            </a:r>
          </a:p>
        </p:txBody>
      </p:sp>
      <p:grpSp>
        <p:nvGrpSpPr>
          <p:cNvPr id="380" name="Espaço Reservado para Conteúdo 11"/>
          <p:cNvGrpSpPr/>
          <p:nvPr/>
        </p:nvGrpSpPr>
        <p:grpSpPr>
          <a:xfrm>
            <a:off x="7324166" y="3371055"/>
            <a:ext cx="3231083" cy="1173070"/>
            <a:chOff x="0" y="0"/>
            <a:chExt cx="3231082" cy="1173068"/>
          </a:xfrm>
        </p:grpSpPr>
        <p:sp>
          <p:nvSpPr>
            <p:cNvPr id="378" name="Retângulo"/>
            <p:cNvSpPr/>
            <p:nvPr/>
          </p:nvSpPr>
          <p:spPr>
            <a:xfrm>
              <a:off x="-1" y="0"/>
              <a:ext cx="3231084" cy="117306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379" name="Sem experiência de Machine Learning"/>
            <p:cNvSpPr txBox="1"/>
            <p:nvPr/>
          </p:nvSpPr>
          <p:spPr>
            <a:xfrm>
              <a:off x="50482" y="4762"/>
              <a:ext cx="3130118" cy="116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>
              <a:lvl1pPr algn="ctr">
                <a:lnSpc>
                  <a:spcPct val="90000"/>
                </a:lnSpc>
                <a:spcBef>
                  <a:spcPts val="1000"/>
                </a:spcBef>
                <a:defRPr i="1" sz="2800"/>
              </a:lvl1pPr>
            </a:lstStyle>
            <a:p>
              <a:pPr/>
              <a:r>
                <a:t>Sem experiência de Machine Learning</a:t>
              </a:r>
            </a:p>
          </p:txBody>
        </p:sp>
      </p:grpSp>
      <p:sp>
        <p:nvSpPr>
          <p:cNvPr id="381" name="Espaço Reservado para Conteúdo 3"/>
          <p:cNvSpPr txBox="1"/>
          <p:nvPr/>
        </p:nvSpPr>
        <p:spPr>
          <a:xfrm>
            <a:off x="3062343" y="5195194"/>
            <a:ext cx="6067315" cy="1363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b="1" i="1" sz="2800"/>
            </a:lvl1pPr>
          </a:lstStyle>
          <a:p>
            <a:pPr/>
            <a:r>
              <a:t>Qual é o maior desafio?</a:t>
            </a:r>
          </a:p>
        </p:txBody>
      </p:sp>
      <p:pic>
        <p:nvPicPr>
          <p:cNvPr id="38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381" y="1110455"/>
            <a:ext cx="2931455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8400353" y="1690222"/>
            <a:ext cx="1078708" cy="1680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Percepção – Discussão</a:t>
            </a:r>
          </a:p>
        </p:txBody>
      </p:sp>
      <p:sp>
        <p:nvSpPr>
          <p:cNvPr id="388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9" name="Espaço Reservado para Conteúdo 7" descr="Espaço Reservado para Conteúdo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329" y="1690688"/>
            <a:ext cx="10796471" cy="437451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Retângulo 2"/>
          <p:cNvSpPr/>
          <p:nvPr/>
        </p:nvSpPr>
        <p:spPr>
          <a:xfrm>
            <a:off x="739588" y="2918012"/>
            <a:ext cx="10179424" cy="295836"/>
          </a:xfrm>
          <a:prstGeom prst="rect">
            <a:avLst/>
          </a:prstGeom>
          <a:solidFill>
            <a:srgbClr val="FFFF00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1" name="Retângulo 5"/>
          <p:cNvSpPr/>
          <p:nvPr/>
        </p:nvSpPr>
        <p:spPr>
          <a:xfrm>
            <a:off x="739588" y="5042646"/>
            <a:ext cx="10179424" cy="779930"/>
          </a:xfrm>
          <a:prstGeom prst="rect">
            <a:avLst/>
          </a:prstGeom>
          <a:solidFill>
            <a:srgbClr val="00B050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2" name="Retângulo 6"/>
          <p:cNvSpPr/>
          <p:nvPr/>
        </p:nvSpPr>
        <p:spPr>
          <a:xfrm>
            <a:off x="739588" y="4539410"/>
            <a:ext cx="10179424" cy="503237"/>
          </a:xfrm>
          <a:prstGeom prst="rect">
            <a:avLst/>
          </a:prstGeom>
          <a:solidFill>
            <a:srgbClr val="FF0000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2"/>
      <p:bldP build="whole" bldLvl="1" animBg="1" rev="0" advAuto="0" spid="391" grpId="3"/>
      <p:bldP build="whole" bldLvl="1" animBg="1" rev="0" advAuto="0" spid="39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Síntese da análise </a:t>
            </a:r>
          </a:p>
        </p:txBody>
      </p:sp>
      <p:sp>
        <p:nvSpPr>
          <p:cNvPr id="397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8" name="Espaço Reservado para Conteúdo 9"/>
          <p:cNvSpPr txBox="1"/>
          <p:nvPr>
            <p:ph type="body" sz="quarter" idx="1"/>
          </p:nvPr>
        </p:nvSpPr>
        <p:spPr>
          <a:xfrm>
            <a:off x="838200" y="1825625"/>
            <a:ext cx="10515600" cy="562733"/>
          </a:xfrm>
          <a:prstGeom prst="rect">
            <a:avLst/>
          </a:prstGeom>
        </p:spPr>
        <p:txBody>
          <a:bodyPr/>
          <a:lstStyle>
            <a:lvl1pPr marL="514350" indent="-514350">
              <a:buFontTx/>
              <a:buAutoNum type="arabicPeriod" startAt="1"/>
            </a:lvl1pPr>
          </a:lstStyle>
          <a:p>
            <a:pPr/>
            <a:r>
              <a:t>Descobrimento e gerenciamento de dados </a:t>
            </a:r>
          </a:p>
        </p:txBody>
      </p:sp>
      <p:graphicFrame>
        <p:nvGraphicFramePr>
          <p:cNvPr id="399" name="Tabela 3"/>
          <p:cNvGraphicFramePr/>
          <p:nvPr/>
        </p:nvGraphicFramePr>
        <p:xfrm>
          <a:off x="2032000" y="3094672"/>
          <a:ext cx="8128000" cy="7416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Engenharia de Software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</a:rPr>
                        <a:t>Machine Learning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Versionamento de modelo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Coleta e versionamento de dados 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Síntese da análise </a:t>
            </a:r>
          </a:p>
        </p:txBody>
      </p:sp>
      <p:sp>
        <p:nvSpPr>
          <p:cNvPr id="402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3" name="Espaço Reservado para Conteúdo 9"/>
          <p:cNvSpPr txBox="1"/>
          <p:nvPr>
            <p:ph type="body" sz="quarter" idx="1"/>
          </p:nvPr>
        </p:nvSpPr>
        <p:spPr>
          <a:xfrm>
            <a:off x="838200" y="1825625"/>
            <a:ext cx="10515600" cy="562733"/>
          </a:xfrm>
          <a:prstGeom prst="rect">
            <a:avLst/>
          </a:prstGeom>
        </p:spPr>
        <p:txBody>
          <a:bodyPr/>
          <a:lstStyle>
            <a:lvl1pPr marL="514350" indent="-514350">
              <a:buFontTx/>
              <a:buAutoNum type="arabicPeriod" startAt="2"/>
            </a:lvl1pPr>
          </a:lstStyle>
          <a:p>
            <a:pPr/>
            <a:r>
              <a:t>Reuso e Customização</a:t>
            </a:r>
          </a:p>
        </p:txBody>
      </p:sp>
      <p:graphicFrame>
        <p:nvGraphicFramePr>
          <p:cNvPr id="404" name="Tabela 3"/>
          <p:cNvGraphicFramePr/>
          <p:nvPr/>
        </p:nvGraphicFramePr>
        <p:xfrm>
          <a:off x="2032000" y="2691959"/>
          <a:ext cx="8128000" cy="148336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Engenharia de Software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</a:rPr>
                        <a:t>Machine Learning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Reuso de funções, algoritmos e módulos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Mudanças significantes para aplicação de modelos fora do domínio especificado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Retreinamento (que requer novos dados, coleta e limpeza – necessário a expertise) 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Substituição do modelo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Síntese da análise </a:t>
            </a:r>
          </a:p>
        </p:txBody>
      </p:sp>
      <p:sp>
        <p:nvSpPr>
          <p:cNvPr id="407" name="Espaço Reservado para Número de Slide 4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Espaço Reservado para Conteúdo 9"/>
          <p:cNvSpPr txBox="1"/>
          <p:nvPr>
            <p:ph type="body" sz="quarter" idx="1"/>
          </p:nvPr>
        </p:nvSpPr>
        <p:spPr>
          <a:xfrm>
            <a:off x="838200" y="1825625"/>
            <a:ext cx="10515600" cy="562733"/>
          </a:xfrm>
          <a:prstGeom prst="rect">
            <a:avLst/>
          </a:prstGeom>
        </p:spPr>
        <p:txBody>
          <a:bodyPr/>
          <a:lstStyle>
            <a:lvl1pPr marL="514350" indent="-514350">
              <a:buFontTx/>
              <a:buAutoNum type="arabicPeriod" startAt="3"/>
            </a:lvl1pPr>
          </a:lstStyle>
          <a:p>
            <a:pPr/>
            <a:r>
              <a:t>Modularização</a:t>
            </a:r>
          </a:p>
        </p:txBody>
      </p:sp>
      <p:graphicFrame>
        <p:nvGraphicFramePr>
          <p:cNvPr id="409" name="Tabela 3"/>
          <p:cNvGraphicFramePr/>
          <p:nvPr/>
        </p:nvGraphicFramePr>
        <p:xfrm>
          <a:off x="2032000" y="2691959"/>
          <a:ext cx="8128000" cy="11125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Engenharia de Software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</a:rPr>
                        <a:t>Machine Learning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Módulos são separados e isolados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Módulos, frequentemente, devem ser desenvolvidos e treinados juntos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Módulos separados são desenvolvidos por equipes separadas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Módulos interagem de maneiras indiretas (</a:t>
                      </a:r>
                      <a:r>
                        <a:rPr i="1"/>
                        <a:t>Component entanglement</a:t>
                      </a:r>
                      <a:r>
                        <a:t>)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ítulo 1"/>
          <p:cNvSpPr txBox="1"/>
          <p:nvPr>
            <p:ph type="title"/>
          </p:nvPr>
        </p:nvSpPr>
        <p:spPr>
          <a:xfrm>
            <a:off x="0" y="2569368"/>
            <a:ext cx="12192000" cy="1726860"/>
          </a:xfrm>
          <a:prstGeom prst="rect">
            <a:avLst/>
          </a:prstGeom>
        </p:spPr>
        <p:txBody>
          <a:bodyPr/>
          <a:lstStyle>
            <a:lvl1pPr algn="ctr">
              <a:defRPr i="1" sz="5400"/>
            </a:lvl1pPr>
          </a:lstStyle>
          <a:p>
            <a:pPr/>
            <a:r>
              <a:t>The 2020 State of ENGINEERING PRACTICES for MACHINE LEARNING</a:t>
            </a:r>
          </a:p>
        </p:txBody>
      </p:sp>
      <p:sp>
        <p:nvSpPr>
          <p:cNvPr id="414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CaixaDeTexto 5"/>
          <p:cNvSpPr txBox="1"/>
          <p:nvPr/>
        </p:nvSpPr>
        <p:spPr>
          <a:xfrm>
            <a:off x="54174" y="6396335"/>
            <a:ext cx="10713411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Alex Serban, Koen van der Blom, Holger H. Hoos, Joost Visser. (2020) </a:t>
            </a:r>
            <a:r>
              <a:t>Software Engineering for Machine Learning</a:t>
            </a:r>
            <a:r>
              <a:t>. </a:t>
            </a:r>
          </a:p>
        </p:txBody>
      </p:sp>
      <p:grpSp>
        <p:nvGrpSpPr>
          <p:cNvPr id="420" name="Agrupar 9"/>
          <p:cNvGrpSpPr/>
          <p:nvPr/>
        </p:nvGrpSpPr>
        <p:grpSpPr>
          <a:xfrm>
            <a:off x="630389" y="136525"/>
            <a:ext cx="10723216" cy="2135188"/>
            <a:chOff x="0" y="0"/>
            <a:chExt cx="10723214" cy="2135187"/>
          </a:xfrm>
        </p:grpSpPr>
        <p:pic>
          <p:nvPicPr>
            <p:cNvPr id="416" name="Imagem 17" descr="Imagem 17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6017"/>
            <a:stretch>
              <a:fillRect/>
            </a:stretch>
          </p:blipFill>
          <p:spPr>
            <a:xfrm>
              <a:off x="5771702" y="60125"/>
              <a:ext cx="2072481" cy="2072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392" y="21600"/>
                    <a:pt x="20993" y="17350"/>
                    <a:pt x="21546" y="11904"/>
                  </a:cubicBezTo>
                  <a:lnTo>
                    <a:pt x="21600" y="10800"/>
                  </a:lnTo>
                  <a:lnTo>
                    <a:pt x="21546" y="9696"/>
                  </a:lnTo>
                  <a:cubicBezTo>
                    <a:pt x="20993" y="4250"/>
                    <a:pt x="16392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17" name="Imagem 14" descr="Imagem 14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198" t="3845" r="12973" b="13326"/>
            <a:stretch>
              <a:fillRect/>
            </a:stretch>
          </p:blipFill>
          <p:spPr>
            <a:xfrm>
              <a:off x="2970409" y="115763"/>
              <a:ext cx="2016920" cy="201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18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2282"/>
              <a:ext cx="2130326" cy="2130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Imagem 20" descr="Imagem 20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10" b="16262"/>
            <a:stretch>
              <a:fillRect/>
            </a:stretch>
          </p:blipFill>
          <p:spPr>
            <a:xfrm>
              <a:off x="8881317" y="0"/>
              <a:ext cx="1841898" cy="213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17" y="0"/>
                  </a:moveTo>
                  <a:cubicBezTo>
                    <a:pt x="6431" y="0"/>
                    <a:pt x="1980" y="2720"/>
                    <a:pt x="79" y="6596"/>
                  </a:cubicBezTo>
                  <a:lnTo>
                    <a:pt x="0" y="6785"/>
                  </a:lnTo>
                  <a:lnTo>
                    <a:pt x="0" y="14815"/>
                  </a:lnTo>
                  <a:lnTo>
                    <a:pt x="79" y="15004"/>
                  </a:lnTo>
                  <a:cubicBezTo>
                    <a:pt x="1980" y="18880"/>
                    <a:pt x="6431" y="21600"/>
                    <a:pt x="11617" y="21600"/>
                  </a:cubicBezTo>
                  <a:cubicBezTo>
                    <a:pt x="15506" y="21600"/>
                    <a:pt x="18978" y="20070"/>
                    <a:pt x="21274" y="17669"/>
                  </a:cubicBezTo>
                  <a:lnTo>
                    <a:pt x="21600" y="17292"/>
                  </a:lnTo>
                  <a:lnTo>
                    <a:pt x="21600" y="4308"/>
                  </a:lnTo>
                  <a:lnTo>
                    <a:pt x="21274" y="3931"/>
                  </a:lnTo>
                  <a:cubicBezTo>
                    <a:pt x="18978" y="1530"/>
                    <a:pt x="15506" y="0"/>
                    <a:pt x="1161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Melhores práticas para ML</a:t>
            </a:r>
          </a:p>
        </p:txBody>
      </p:sp>
      <p:pic>
        <p:nvPicPr>
          <p:cNvPr id="425" name="Espaço Reservado para Conteúdo 5" descr="Espaço Reservado para Conteúdo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2057" y="1821826"/>
            <a:ext cx="8724654" cy="4534524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Adoção das práticas listadas</a:t>
            </a:r>
          </a:p>
        </p:txBody>
      </p:sp>
      <p:sp>
        <p:nvSpPr>
          <p:cNvPr id="431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2" name="Espaço Reservado para Conteúdo 9" descr="Espaço Reservado para Conteúdo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397" y="1893888"/>
            <a:ext cx="10810404" cy="3955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ítulo 1"/>
          <p:cNvSpPr txBox="1"/>
          <p:nvPr>
            <p:ph type="title"/>
          </p:nvPr>
        </p:nvSpPr>
        <p:spPr>
          <a:xfrm>
            <a:off x="0" y="2569369"/>
            <a:ext cx="12192000" cy="1215231"/>
          </a:xfrm>
          <a:prstGeom prst="rect">
            <a:avLst/>
          </a:prstGeom>
        </p:spPr>
        <p:txBody>
          <a:bodyPr/>
          <a:lstStyle>
            <a:lvl1pPr algn="ctr">
              <a:defRPr i="1" sz="5400"/>
            </a:lvl1pPr>
          </a:lstStyle>
          <a:p>
            <a:pPr/>
            <a:r>
              <a:t>Hidden Technical Debt in Machine Learning</a:t>
            </a:r>
          </a:p>
        </p:txBody>
      </p:sp>
      <p:sp>
        <p:nvSpPr>
          <p:cNvPr id="125" name="Espaço Reservado para Número de Slide 3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" name="CaixaDeTexto 5"/>
          <p:cNvSpPr txBox="1"/>
          <p:nvPr/>
        </p:nvSpPr>
        <p:spPr>
          <a:xfrm>
            <a:off x="54174" y="6396335"/>
            <a:ext cx="10713411" cy="438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222222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Sculley, D., Holt, G., Golovin, D., Davydov, E., Phillips, T., Ebner, D., ... &amp; Dennison, D. (2015). Hidden technical debt in machine learning systems. </a:t>
            </a:r>
            <a:r>
              <a:rPr i="1"/>
              <a:t>Advances in neural information processing systems</a:t>
            </a:r>
            <a:r>
              <a:t>, 28, 2503-2511.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Adoção das práticas listadas</a:t>
            </a:r>
          </a:p>
        </p:txBody>
      </p:sp>
      <p:sp>
        <p:nvSpPr>
          <p:cNvPr id="435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6" name="Espaço Reservado para Conteúdo 6" descr="Espaço Reservado para Conteúdo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56" y="1284296"/>
            <a:ext cx="7560797" cy="4289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TOP 5 – Práticas mais adotadas</a:t>
            </a:r>
          </a:p>
        </p:txBody>
      </p:sp>
      <p:sp>
        <p:nvSpPr>
          <p:cNvPr id="439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Espaço Reservado para Conteúdo 4"/>
          <p:cNvSpPr txBox="1"/>
          <p:nvPr>
            <p:ph type="body" idx="1"/>
          </p:nvPr>
        </p:nvSpPr>
        <p:spPr>
          <a:xfrm>
            <a:off x="838200" y="15208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509206" indent="-509206" defTabSz="905255">
              <a:lnSpc>
                <a:spcPct val="150000"/>
              </a:lnSpc>
              <a:spcBef>
                <a:spcPts val="900"/>
              </a:spcBef>
              <a:buFontTx/>
              <a:buAutoNum type="arabicPeriod" startAt="1"/>
              <a:defRPr sz="2376"/>
            </a:pPr>
            <a:r>
              <a:t>Capturar o objetivo do treinamento em uma métrica fácil de mensurar e entender</a:t>
            </a:r>
          </a:p>
          <a:p>
            <a:pPr marL="509206" indent="-509206" defTabSz="905255">
              <a:lnSpc>
                <a:spcPct val="150000"/>
              </a:lnSpc>
              <a:spcBef>
                <a:spcPts val="900"/>
              </a:spcBef>
              <a:buFontTx/>
              <a:buAutoNum type="arabicPeriod" startAt="1"/>
              <a:defRPr sz="2376"/>
            </a:pPr>
            <a:r>
              <a:t>Compartilhar claramente os objetivos do treinamento com as equipes envolvidas</a:t>
            </a:r>
          </a:p>
          <a:p>
            <a:pPr marL="509206" indent="-509206" defTabSz="905255">
              <a:lnSpc>
                <a:spcPct val="150000"/>
              </a:lnSpc>
              <a:spcBef>
                <a:spcPts val="900"/>
              </a:spcBef>
              <a:buFontTx/>
              <a:buAutoNum type="arabicPeriod" startAt="1"/>
              <a:defRPr sz="2376"/>
            </a:pPr>
            <a:r>
              <a:t>Usar versionamento dos dados, modelos e configuração para os </a:t>
            </a:r>
            <a:r>
              <a:rPr i="1"/>
              <a:t>scripts</a:t>
            </a:r>
            <a:r>
              <a:t> de treinamento</a:t>
            </a:r>
          </a:p>
          <a:p>
            <a:pPr marL="509206" indent="-509206" defTabSz="905255">
              <a:lnSpc>
                <a:spcPct val="150000"/>
              </a:lnSpc>
              <a:spcBef>
                <a:spcPts val="900"/>
              </a:spcBef>
              <a:buFontTx/>
              <a:buAutoNum type="arabicPeriod" startAt="1"/>
              <a:defRPr sz="2376"/>
            </a:pPr>
            <a:r>
              <a:t>Continuamente medir a qualidade do modelo e sua performance</a:t>
            </a:r>
          </a:p>
          <a:p>
            <a:pPr marL="509206" indent="-509206" defTabSz="905255">
              <a:lnSpc>
                <a:spcPct val="150000"/>
              </a:lnSpc>
              <a:spcBef>
                <a:spcPts val="900"/>
              </a:spcBef>
              <a:buFontTx/>
              <a:buAutoNum type="arabicPeriod" startAt="1"/>
              <a:defRPr sz="2376"/>
            </a:pPr>
            <a:r>
              <a:t>Escrever </a:t>
            </a:r>
            <a:r>
              <a:rPr i="1"/>
              <a:t>scripts </a:t>
            </a:r>
            <a:r>
              <a:t>reutilizáveis para limpeza e mesclas de dados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Ranking das 29 práticas</a:t>
            </a:r>
          </a:p>
        </p:txBody>
      </p:sp>
      <p:pic>
        <p:nvPicPr>
          <p:cNvPr id="445" name="Espaço Reservado para Conteúdo 5" descr="Espaço Reservado para Conteúdo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830" y="1535742"/>
            <a:ext cx="7978047" cy="4641221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Espaço Reservado para Número de Slide 3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cença"/>
          <p:cNvSpPr txBox="1"/>
          <p:nvPr>
            <p:ph type="title"/>
          </p:nvPr>
        </p:nvSpPr>
        <p:spPr>
          <a:xfrm>
            <a:off x="663982" y="1660669"/>
            <a:ext cx="9133114" cy="111850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1" sz="4800">
                <a:solidFill>
                  <a:srgbClr val="9730FF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Licença</a:t>
            </a:r>
          </a:p>
        </p:txBody>
      </p:sp>
      <p:sp>
        <p:nvSpPr>
          <p:cNvPr id="449" name="Número do Slide"/>
          <p:cNvSpPr txBox="1"/>
          <p:nvPr>
            <p:ph type="sldNum" sz="quarter" idx="4294967295"/>
          </p:nvPr>
        </p:nvSpPr>
        <p:spPr>
          <a:xfrm>
            <a:off x="11095176" y="6414760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0" name="Estes slides são concedidos sob uma Licença Creative Commons. Sob as seguintes condições: Atribuição, Uso Não-Comercial e Compartilhamento pela mesma Licença.…"/>
          <p:cNvSpPr txBox="1"/>
          <p:nvPr/>
        </p:nvSpPr>
        <p:spPr>
          <a:xfrm>
            <a:off x="787617" y="2683437"/>
            <a:ext cx="10975414" cy="257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lnSpc>
                <a:spcPts val="5100"/>
              </a:lnSpc>
              <a:spcBef>
                <a:spcPts val="4800"/>
              </a:spcBef>
              <a:defRPr sz="2000">
                <a:solidFill>
                  <a:srgbClr val="9730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Estes slides são concedidos sob uma Licença Creative Commons. Sob as seguintes condições: </a:t>
            </a:r>
            <a:r>
              <a:rPr b="1"/>
              <a:t>Atribuição, Uso Não-Comercial e Compartilhamento pela mesma Licença</a:t>
            </a:r>
            <a:r>
              <a:t>. 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ts val="5100"/>
              </a:lnSpc>
              <a:spcBef>
                <a:spcPts val="4800"/>
              </a:spcBef>
              <a:defRPr sz="2000">
                <a:solidFill>
                  <a:srgbClr val="9730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Mais detalhes sobre essa licença em: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 </a:t>
            </a:r>
            <a:r>
              <a:t>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creativecommons.org/licenses/by-nc-sa/3.0/</a:t>
            </a:r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Dividas técnicas Escondidos</a:t>
            </a:r>
          </a:p>
        </p:txBody>
      </p:sp>
      <p:sp>
        <p:nvSpPr>
          <p:cNvPr id="129" name="Espaço Reservado para Conteúdo 2"/>
          <p:cNvSpPr txBox="1"/>
          <p:nvPr>
            <p:ph type="body" sz="half" idx="1"/>
          </p:nvPr>
        </p:nvSpPr>
        <p:spPr>
          <a:xfrm>
            <a:off x="838199" y="1825624"/>
            <a:ext cx="10381737" cy="2350961"/>
          </a:xfrm>
          <a:prstGeom prst="rect">
            <a:avLst/>
          </a:prstGeom>
        </p:spPr>
        <p:txBody>
          <a:bodyPr/>
          <a:lstStyle/>
          <a:p>
            <a:pPr/>
            <a:r>
              <a:t>O termo de </a:t>
            </a:r>
            <a:r>
              <a:rPr i="1"/>
              <a:t>Technical Debit</a:t>
            </a:r>
            <a:r>
              <a:t>, introduzido por Ward Cunningham (1992), é uma analogia a questão do desenvolvimento muito acelerado sem ser preocupar com as questões de engenharia de software.</a:t>
            </a:r>
          </a:p>
          <a:p>
            <a:pPr/>
            <a:r>
              <a:t>Nem toda dívida é ruim, mas precisa ser paga. </a:t>
            </a:r>
          </a:p>
        </p:txBody>
      </p:sp>
      <p:sp>
        <p:nvSpPr>
          <p:cNvPr id="130" name="Espaço Reservado para Número de Slide 3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Imagem 5" descr="Imagem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2425" y="4176583"/>
            <a:ext cx="2414839" cy="2147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Dividas técnicas Escondidos</a:t>
            </a:r>
          </a:p>
        </p:txBody>
      </p:sp>
      <p:sp>
        <p:nvSpPr>
          <p:cNvPr id="136" name="Espaço Reservado para Conteúdo 2"/>
          <p:cNvSpPr txBox="1"/>
          <p:nvPr>
            <p:ph type="body" idx="1"/>
          </p:nvPr>
        </p:nvSpPr>
        <p:spPr>
          <a:xfrm>
            <a:off x="838200" y="1825624"/>
            <a:ext cx="10515600" cy="3376571"/>
          </a:xfrm>
          <a:prstGeom prst="rect">
            <a:avLst/>
          </a:prstGeom>
        </p:spPr>
        <p:txBody>
          <a:bodyPr/>
          <a:lstStyle/>
          <a:p>
            <a:pPr/>
            <a:r>
              <a:t>Com o avanço da tecnologia, desenvolver e implantar de sistemas de </a:t>
            </a:r>
            <a:r>
              <a:rPr i="1"/>
              <a:t>Machine Learning </a:t>
            </a:r>
            <a:r>
              <a:t>(ML) é relativamente fácil o problema está na questão de manter em funcionamento a logo prazo.</a:t>
            </a:r>
          </a:p>
          <a:p>
            <a:pPr/>
            <a:r>
              <a:t>ML tem todos problemas do código tradicional e mais </a:t>
            </a:r>
            <a:r>
              <a:t>um conjunto adicional de questões específicas do ML.</a:t>
            </a:r>
          </a:p>
          <a:p>
            <a:pPr/>
            <a:r>
              <a:t>São difíceis de detectar porque está no nível de sistema e não no nível de código.</a:t>
            </a:r>
          </a:p>
        </p:txBody>
      </p:sp>
      <p:sp>
        <p:nvSpPr>
          <p:cNvPr id="137" name="Espaço Reservado para Número de Slide 3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Fatores de Risco</a:t>
            </a:r>
          </a:p>
        </p:txBody>
      </p:sp>
      <p:sp>
        <p:nvSpPr>
          <p:cNvPr id="140" name="Espaço Reservado para Conteúdo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Modelos Complexos avançam Fronteiras.</a:t>
            </a:r>
          </a:p>
          <a:p>
            <a:pPr/>
            <a:r>
              <a:t>Dependências de dados custam mais que dependência de código.</a:t>
            </a:r>
          </a:p>
          <a:p>
            <a:pPr/>
            <a:r>
              <a:t>Feedbacks Loops. </a:t>
            </a:r>
          </a:p>
          <a:p>
            <a:pPr/>
            <a:r>
              <a:t>Sistemas de ML e Anti-Padrões.</a:t>
            </a:r>
          </a:p>
          <a:p>
            <a:pPr/>
            <a:r>
              <a:t>Débitos de Configuração.</a:t>
            </a:r>
          </a:p>
          <a:p>
            <a:pPr/>
            <a:r>
              <a:t>Lidar com Mudanças do Mundo Externo.</a:t>
            </a:r>
          </a:p>
          <a:p>
            <a:pPr/>
            <a:r>
              <a:t>Outras áreas de débitos de ML.</a:t>
            </a:r>
          </a:p>
        </p:txBody>
      </p:sp>
      <p:sp>
        <p:nvSpPr>
          <p:cNvPr id="141" name="Espaço Reservado para Número de Slide 3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Modelos Complexos avançam Fronteiras</a:t>
            </a:r>
          </a:p>
        </p:txBody>
      </p:sp>
      <p:sp>
        <p:nvSpPr>
          <p:cNvPr id="146" name="Espaço Reservado para Conteúdo 2"/>
          <p:cNvSpPr txBox="1"/>
          <p:nvPr>
            <p:ph type="body" idx="1"/>
          </p:nvPr>
        </p:nvSpPr>
        <p:spPr>
          <a:xfrm>
            <a:off x="838200" y="1825624"/>
            <a:ext cx="10515600" cy="45307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  <a:defRPr b="1">
                <a:solidFill>
                  <a:srgbClr val="2F5597"/>
                </a:solidFill>
              </a:defRPr>
            </a:pPr>
            <a:r>
              <a:t>Emaranhamento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t> </a:t>
            </a:r>
            <a:r>
              <a:rPr sz="2400"/>
              <a:t>Mudar qualquer coisa muda tudo.</a:t>
            </a:r>
            <a:endParaRPr sz="2400"/>
          </a:p>
          <a:p>
            <a:pPr>
              <a:lnSpc>
                <a:spcPct val="81000"/>
              </a:lnSpc>
              <a:defRPr b="1">
                <a:solidFill>
                  <a:srgbClr val="2F5597"/>
                </a:solidFill>
              </a:defRPr>
            </a:pPr>
            <a:r>
              <a:t>Cascatas de Correlação </a:t>
            </a:r>
          </a:p>
          <a:p>
            <a:pPr marL="0" indent="0">
              <a:lnSpc>
                <a:spcPct val="81000"/>
              </a:lnSpc>
              <a:buSzTx/>
              <a:buNone/>
              <a:defRPr sz="2400"/>
            </a:pPr>
            <a:r>
              <a:t>Modelo usando como entrada a saída de um outro modelo, gera dependência sistémica.</a:t>
            </a:r>
          </a:p>
          <a:p>
            <a:pPr>
              <a:lnSpc>
                <a:spcPct val="81000"/>
              </a:lnSpc>
              <a:defRPr b="1">
                <a:solidFill>
                  <a:srgbClr val="2F5597"/>
                </a:solidFill>
              </a:defRPr>
            </a:pPr>
            <a:r>
              <a:t>Consumidores Não Declarados</a:t>
            </a:r>
          </a:p>
          <a:p>
            <a:pPr marL="0" indent="0">
              <a:lnSpc>
                <a:spcPct val="81000"/>
              </a:lnSpc>
              <a:buSzTx/>
              <a:buNone/>
              <a:defRPr sz="2400"/>
            </a:pPr>
            <a:r>
              <a:t>A saída de alguns modelos pode ser consumida por terceiros e servindo de entrada para um outro sistema de forma silenciosa. Na engenharia de software clássica e um </a:t>
            </a:r>
            <a:r>
              <a:rPr i="1"/>
              <a:t>Debito de Visibilidade</a:t>
            </a:r>
            <a:r>
              <a:rPr sz="2800"/>
              <a:t>. </a:t>
            </a:r>
          </a:p>
        </p:txBody>
      </p:sp>
      <p:sp>
        <p:nvSpPr>
          <p:cNvPr id="147" name="Espaço Reservado para Número de Slide 3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ítulo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Dependências de dados custam mais que dependência de código</a:t>
            </a:r>
          </a:p>
        </p:txBody>
      </p:sp>
      <p:sp>
        <p:nvSpPr>
          <p:cNvPr id="152" name="Espaço Reservado para Conteúdo 2"/>
          <p:cNvSpPr txBox="1"/>
          <p:nvPr>
            <p:ph type="body" idx="1"/>
          </p:nvPr>
        </p:nvSpPr>
        <p:spPr>
          <a:xfrm>
            <a:off x="838200" y="1825625"/>
            <a:ext cx="10515600" cy="48958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8000"/>
              </a:lnSpc>
              <a:defRPr b="1" sz="2300">
                <a:solidFill>
                  <a:srgbClr val="2F5597"/>
                </a:solidFill>
              </a:defRPr>
            </a:pPr>
            <a:r>
              <a:t>Dependências de dados instáveis</a:t>
            </a:r>
          </a:p>
          <a:p>
            <a:pPr marL="0" indent="0">
              <a:lnSpc>
                <a:spcPct val="88000"/>
              </a:lnSpc>
              <a:buSzTx/>
              <a:buNone/>
              <a:defRPr sz="22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Dados que mudam de forma qualitativa e quantitativa é um problema para o modelos de ML</a:t>
            </a:r>
            <a:endParaRPr sz="2600"/>
          </a:p>
          <a:p>
            <a:pPr>
              <a:lnSpc>
                <a:spcPct val="88000"/>
              </a:lnSpc>
              <a:defRPr b="1" sz="2300">
                <a:solidFill>
                  <a:srgbClr val="2F5597"/>
                </a:solidFill>
              </a:defRPr>
            </a:pPr>
            <a:r>
              <a:t>Dependências de dados subutilizadas</a:t>
            </a:r>
          </a:p>
          <a:p>
            <a:pPr lvl="2" marL="685800" indent="-228600">
              <a:lnSpc>
                <a:spcPct val="72000"/>
              </a:lnSpc>
              <a:defRPr sz="23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Feature legadas</a:t>
            </a:r>
            <a:endParaRPr sz="1700"/>
          </a:p>
          <a:p>
            <a:pPr lvl="2" marL="685800" indent="-228600">
              <a:lnSpc>
                <a:spcPct val="72000"/>
              </a:lnSpc>
              <a:defRPr sz="23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Feature empacotadas</a:t>
            </a:r>
            <a:endParaRPr sz="1700"/>
          </a:p>
          <a:p>
            <a:pPr lvl="2" marL="685800" indent="-228600">
              <a:lnSpc>
                <a:spcPct val="72000"/>
              </a:lnSpc>
              <a:defRPr sz="23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e-Feature</a:t>
            </a:r>
          </a:p>
          <a:p>
            <a:pPr lvl="2" marL="685800" indent="-228600">
              <a:lnSpc>
                <a:spcPct val="72000"/>
              </a:lnSpc>
              <a:defRPr sz="2300">
                <a:latin typeface="Segoe UI Web (West European)"/>
                <a:ea typeface="Segoe UI Web (West European)"/>
                <a:cs typeface="Segoe UI Web (West European)"/>
                <a:sym typeface="Segoe UI Web (West European)"/>
              </a:defRPr>
            </a:pPr>
            <a:r>
              <a:t>Feature correlacionadas</a:t>
            </a:r>
            <a:endParaRPr sz="1700"/>
          </a:p>
          <a:p>
            <a:pPr>
              <a:lnSpc>
                <a:spcPct val="88000"/>
              </a:lnSpc>
              <a:defRPr b="1" sz="2300">
                <a:solidFill>
                  <a:srgbClr val="2F5597"/>
                </a:solidFill>
              </a:defRPr>
            </a:pPr>
            <a:r>
              <a:t>Análise estática das dependências de dados</a:t>
            </a:r>
          </a:p>
          <a:p>
            <a:pPr marL="0" indent="0">
              <a:lnSpc>
                <a:spcPct val="88000"/>
              </a:lnSpc>
              <a:buSzTx/>
              <a:buNone/>
              <a:defRPr sz="2300">
                <a:latin typeface="NimbusRomNo9L-Medi"/>
                <a:ea typeface="NimbusRomNo9L-Medi"/>
                <a:cs typeface="NimbusRomNo9L-Medi"/>
                <a:sym typeface="NimbusRomNo9L-Medi"/>
              </a:defRPr>
            </a:pPr>
            <a:r>
              <a:t>Ferramentas para análise estática de dependências de dados são muito menos comuns.</a:t>
            </a:r>
          </a:p>
        </p:txBody>
      </p:sp>
      <p:sp>
        <p:nvSpPr>
          <p:cNvPr id="153" name="Espaço Reservado para Número de Slide 3"/>
          <p:cNvSpPr txBox="1"/>
          <p:nvPr>
            <p:ph type="sldNum" sz="quarter" idx="2"/>
          </p:nvPr>
        </p:nvSpPr>
        <p:spPr>
          <a:xfrm>
            <a:off x="11172418" y="6414760"/>
            <a:ext cx="181383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